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6" r:id="rId2"/>
    <p:sldId id="566" r:id="rId3"/>
    <p:sldId id="422" r:id="rId4"/>
    <p:sldId id="287" r:id="rId5"/>
    <p:sldId id="382" r:id="rId6"/>
    <p:sldId id="289" r:id="rId7"/>
    <p:sldId id="421" r:id="rId8"/>
    <p:sldId id="297" r:id="rId9"/>
    <p:sldId id="296" r:id="rId10"/>
    <p:sldId id="557" r:id="rId11"/>
    <p:sldId id="318" r:id="rId12"/>
    <p:sldId id="558" r:id="rId13"/>
    <p:sldId id="572" r:id="rId14"/>
    <p:sldId id="568" r:id="rId15"/>
    <p:sldId id="571" r:id="rId16"/>
    <p:sldId id="570" r:id="rId17"/>
    <p:sldId id="392" r:id="rId18"/>
    <p:sldId id="567" r:id="rId19"/>
    <p:sldId id="265" r:id="rId20"/>
    <p:sldId id="266" r:id="rId21"/>
    <p:sldId id="531" r:id="rId22"/>
    <p:sldId id="304" r:id="rId23"/>
    <p:sldId id="268" r:id="rId24"/>
    <p:sldId id="269" r:id="rId25"/>
    <p:sldId id="271" r:id="rId26"/>
    <p:sldId id="562" r:id="rId27"/>
    <p:sldId id="329" r:id="rId28"/>
    <p:sldId id="496" r:id="rId29"/>
    <p:sldId id="574" r:id="rId30"/>
    <p:sldId id="569" r:id="rId31"/>
    <p:sldId id="575" r:id="rId32"/>
    <p:sldId id="576" r:id="rId33"/>
    <p:sldId id="577" r:id="rId34"/>
    <p:sldId id="578" r:id="rId35"/>
    <p:sldId id="579" r:id="rId36"/>
    <p:sldId id="580" r:id="rId37"/>
    <p:sldId id="581" r:id="rId38"/>
    <p:sldId id="582" r:id="rId39"/>
    <p:sldId id="497" r:id="rId40"/>
    <p:sldId id="636" r:id="rId41"/>
    <p:sldId id="657" r:id="rId42"/>
    <p:sldId id="658" r:id="rId43"/>
    <p:sldId id="659" r:id="rId44"/>
    <p:sldId id="660" r:id="rId45"/>
    <p:sldId id="661" r:id="rId46"/>
    <p:sldId id="662" r:id="rId47"/>
    <p:sldId id="498" r:id="rId48"/>
    <p:sldId id="637" r:id="rId49"/>
    <p:sldId id="663" r:id="rId50"/>
    <p:sldId id="664" r:id="rId51"/>
    <p:sldId id="665" r:id="rId52"/>
    <p:sldId id="499" r:id="rId53"/>
    <p:sldId id="383" r:id="rId54"/>
    <p:sldId id="525" r:id="rId55"/>
    <p:sldId id="583" r:id="rId56"/>
    <p:sldId id="584" r:id="rId57"/>
    <p:sldId id="585" r:id="rId58"/>
    <p:sldId id="306" r:id="rId59"/>
    <p:sldId id="398" r:id="rId60"/>
    <p:sldId id="399" r:id="rId61"/>
    <p:sldId id="400" r:id="rId62"/>
    <p:sldId id="402" r:id="rId63"/>
    <p:sldId id="573" r:id="rId64"/>
    <p:sldId id="377" r:id="rId65"/>
    <p:sldId id="378" r:id="rId66"/>
    <p:sldId id="379" r:id="rId67"/>
    <p:sldId id="380" r:id="rId68"/>
    <p:sldId id="381" r:id="rId69"/>
    <p:sldId id="561" r:id="rId70"/>
    <p:sldId id="323" r:id="rId71"/>
    <p:sldId id="307" r:id="rId72"/>
    <p:sldId id="321" r:id="rId73"/>
    <p:sldId id="409" r:id="rId74"/>
    <p:sldId id="410" r:id="rId75"/>
    <p:sldId id="411" r:id="rId76"/>
    <p:sldId id="413" r:id="rId77"/>
    <p:sldId id="412" r:id="rId78"/>
    <p:sldId id="308" r:id="rId79"/>
    <p:sldId id="415" r:id="rId80"/>
    <p:sldId id="419" r:id="rId81"/>
    <p:sldId id="526" r:id="rId82"/>
    <p:sldId id="495" r:id="rId83"/>
    <p:sldId id="418" r:id="rId84"/>
    <p:sldId id="416" r:id="rId85"/>
    <p:sldId id="408" r:id="rId86"/>
    <p:sldId id="417" r:id="rId87"/>
    <p:sldId id="527" r:id="rId88"/>
    <p:sldId id="530" r:id="rId89"/>
    <p:sldId id="528" r:id="rId90"/>
    <p:sldId id="333" r:id="rId91"/>
    <p:sldId id="334" r:id="rId92"/>
    <p:sldId id="335" r:id="rId93"/>
    <p:sldId id="338" r:id="rId94"/>
    <p:sldId id="529" r:id="rId95"/>
    <p:sldId id="349" r:id="rId96"/>
    <p:sldId id="348" r:id="rId97"/>
    <p:sldId id="350" r:id="rId98"/>
    <p:sldId id="351" r:id="rId99"/>
    <p:sldId id="299" r:id="rId100"/>
    <p:sldId id="353" r:id="rId101"/>
    <p:sldId id="290" r:id="rId102"/>
    <p:sldId id="281"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73"/>
    <p:restoredTop sz="94288" autoAdjust="0"/>
  </p:normalViewPr>
  <p:slideViewPr>
    <p:cSldViewPr snapToGrid="0" snapToObjects="1">
      <p:cViewPr>
        <p:scale>
          <a:sx n="167" d="100"/>
          <a:sy n="167" d="100"/>
        </p:scale>
        <p:origin x="3704" y="1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8/25/22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e.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www.enterpriseintegrationpatterns.com/patterns/messaging/MessageChannel.html"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enterpriseintegrationpatterns.com/patterns/messaging/Messaging.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www.amazon.com/exec/obidos/ASIN/0321127420/enterpriseint-2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eba477314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24313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f6c0315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f6c031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microservice is a partition of our monolith that is roughly team-sized in scope and complexity. A microservice needs to be released autonomously, so that we do not have dependencies on other teams for release. This creates the need for the microservice to adhere to the 4 tenets of SOA:</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GB"/>
              <a:t>Services are Autonomous: We can be released independently of any other service. This is our goal. It is why we can’t share a Db table for example.</a:t>
            </a:r>
            <a:endParaRPr/>
          </a:p>
          <a:p>
            <a:pPr marL="457200" lvl="0" indent="-298450" algn="l" rtl="0">
              <a:spcBef>
                <a:spcPts val="0"/>
              </a:spcBef>
              <a:spcAft>
                <a:spcPts val="0"/>
              </a:spcAft>
              <a:buSzPts val="1100"/>
              <a:buChar char="●"/>
            </a:pPr>
            <a:r>
              <a:rPr lang="en-GB"/>
              <a:t>Boundaries are Explicit: We cannot allow other teams to couple to our implementation details, as we want to change these without impacting downstream consumers. So we only interop via a defined contract to an abstraction such as an API or messages, and do not couple to our details. Consumers depend on abstractions, not details</a:t>
            </a:r>
            <a:endParaRPr/>
          </a:p>
          <a:p>
            <a:pPr marL="457200" lvl="0" indent="-298450" algn="l" rtl="0">
              <a:spcBef>
                <a:spcPts val="0"/>
              </a:spcBef>
              <a:spcAft>
                <a:spcPts val="0"/>
              </a:spcAft>
              <a:buSzPts val="1100"/>
              <a:buChar char="●"/>
            </a:pPr>
            <a:r>
              <a:rPr lang="en-GB"/>
              <a:t>Share Schema not Type: We don’t want to make assumptions about support for a type system in downstream consumers, such as sharing a .NET assembly</a:t>
            </a:r>
            <a:endParaRPr/>
          </a:p>
          <a:p>
            <a:pPr marL="457200" lvl="0" indent="-298450" algn="l" rtl="0">
              <a:spcBef>
                <a:spcPts val="0"/>
              </a:spcBef>
              <a:spcAft>
                <a:spcPts val="0"/>
              </a:spcAft>
              <a:buSzPts val="1100"/>
              <a:buChar char="●"/>
            </a:pPr>
            <a:r>
              <a:rPr lang="en-GB"/>
              <a:t>Compatibility is by Policy: We adhere to standards such as OpenID to allow us to call our APIs</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386951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40</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41</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42</a:t>
            </a:fld>
            <a:endParaRPr lang="en-US"/>
          </a:p>
        </p:txBody>
      </p:sp>
    </p:spTree>
    <p:extLst>
      <p:ext uri="{BB962C8B-B14F-4D97-AF65-F5344CB8AC3E}">
        <p14:creationId xmlns:p14="http://schemas.microsoft.com/office/powerpoint/2010/main" val="3940273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170070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308387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336011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2312528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48</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49</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50</a:t>
            </a:fld>
            <a:endParaRPr lang="en-US"/>
          </a:p>
        </p:txBody>
      </p:sp>
    </p:spTree>
    <p:extLst>
      <p:ext uri="{BB962C8B-B14F-4D97-AF65-F5344CB8AC3E}">
        <p14:creationId xmlns:p14="http://schemas.microsoft.com/office/powerpoint/2010/main" val="1635475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53</a:t>
            </a:fld>
            <a:endParaRPr lang="en-GB"/>
          </a:p>
        </p:txBody>
      </p:sp>
    </p:spTree>
    <p:extLst>
      <p:ext uri="{BB962C8B-B14F-4D97-AF65-F5344CB8AC3E}">
        <p14:creationId xmlns:p14="http://schemas.microsoft.com/office/powerpoint/2010/main" val="1098842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1113679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11683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852801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Request-Reply</a:t>
            </a:r>
            <a:r>
              <a:rPr lang="en-US" sz="1200" kern="1200" dirty="0">
                <a:solidFill>
                  <a:schemeClr val="tx1"/>
                </a:solidFill>
                <a:effectLst/>
                <a:latin typeface="+mn-lt"/>
                <a:ea typeface="+mn-ea"/>
                <a:cs typeface="+mn-cs"/>
              </a:rPr>
              <a:t>: When an application sends a message, how can it get a response from the receiver? Send a pair of Request-Reply messages, each on its own channel.</a:t>
            </a:r>
            <a:endParaRPr lang="en-US" dirty="0">
              <a:effectLst/>
            </a:endParaRPr>
          </a:p>
          <a:p>
            <a:r>
              <a:rPr lang="en-US" sz="1200" kern="1200" dirty="0">
                <a:solidFill>
                  <a:schemeClr val="tx1"/>
                </a:solidFill>
                <a:effectLst/>
                <a:latin typeface="+mn-lt"/>
                <a:ea typeface="+mn-ea"/>
                <a:cs typeface="+mn-cs"/>
              </a:rPr>
              <a:t>Synchronous Block: Sender blocks whilst polling for reply. Simple to implement, lower reliability, ties up thread waiting for response</a:t>
            </a:r>
            <a:endParaRPr lang="en-US" dirty="0"/>
          </a:p>
          <a:p>
            <a:r>
              <a:rPr lang="en-US" sz="1200" kern="1200" dirty="0">
                <a:solidFill>
                  <a:schemeClr val="tx1"/>
                </a:solidFill>
                <a:effectLst/>
                <a:latin typeface="+mn-lt"/>
                <a:ea typeface="+mn-ea"/>
                <a:cs typeface="+mn-cs"/>
              </a:rPr>
              <a:t>Asynchronous Callback: A separate thread listens for reply messages. Harder to implement for timing issues, more reliable, removes temporal coupling and resource wastage</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1023611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pref</a:t>
            </a:r>
            <a:r>
              <a:rPr lang="en-US" baseline="0" dirty="0"/>
              <a:t>er and event to a command when integrating.</a:t>
            </a:r>
          </a:p>
          <a:p>
            <a:endParaRPr lang="en-US" baseline="0" dirty="0"/>
          </a:p>
          <a:p>
            <a:r>
              <a:rPr lang="en-US" baseline="0" dirty="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64</a:t>
            </a:fld>
            <a:endParaRPr lang="en-GB"/>
          </a:p>
        </p:txBody>
      </p:sp>
    </p:spTree>
    <p:extLst>
      <p:ext uri="{BB962C8B-B14F-4D97-AF65-F5344CB8AC3E}">
        <p14:creationId xmlns:p14="http://schemas.microsoft.com/office/powerpoint/2010/main" val="3354625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546011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1" dirty="0"/>
              <a:t>With a Point-to-Point Channel only one consumer receives any message. If the channel has multiple consumers, the channel ensures that only one of them succeeds, so the receivers do not have to coordinate with each other.</a:t>
            </a:r>
          </a:p>
          <a:p>
            <a:endParaRPr lang="en-US" b="1" dirty="0"/>
          </a:p>
          <a:p>
            <a:r>
              <a:rPr lang="en-US" b="1" dirty="0"/>
              <a:t>The channel typically locks a message, either until the locking consumer acks or </a:t>
            </a:r>
            <a:r>
              <a:rPr lang="en-US" b="1" dirty="0" err="1"/>
              <a:t>nacks</a:t>
            </a:r>
            <a:r>
              <a:rPr lang="en-US" b="1" dirty="0"/>
              <a:t> it, or until the consumer times out on responding and the message is made available again.</a:t>
            </a:r>
          </a:p>
          <a:p>
            <a:endParaRPr lang="en-US" b="1" dirty="0"/>
          </a:p>
          <a:p>
            <a:r>
              <a:rPr lang="en-US" b="1" dirty="0"/>
              <a:t>If the message is </a:t>
            </a:r>
            <a:r>
              <a:rPr lang="en-US" b="1" dirty="0" err="1"/>
              <a:t>acked</a:t>
            </a:r>
            <a:r>
              <a:rPr lang="en-US" b="1" dirty="0"/>
              <a:t>, it is deleted from the queue.</a:t>
            </a:r>
          </a:p>
          <a:p>
            <a:endParaRPr lang="en-US" b="1" dirty="0"/>
          </a:p>
          <a:p>
            <a:r>
              <a:rPr lang="en-US" b="1" dirty="0"/>
              <a:t>Whilst the message is locked, other consumers read past the locked message.</a:t>
            </a:r>
          </a:p>
          <a:p>
            <a:endParaRPr lang="en-US" b="1" dirty="0"/>
          </a:p>
          <a:p>
            <a:r>
              <a:rPr lang="en-US" b="1" dirty="0"/>
              <a:t>Thus the application can scale out by having multiple consumers receive messages concurrently, but only a single consumer receives any one message.</a:t>
            </a:r>
          </a:p>
          <a:p>
            <a:endParaRPr lang="en-US" b="1" dirty="0"/>
          </a:p>
          <a:p>
            <a:r>
              <a:rPr lang="en-US" b="1"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communicating by sending </a:t>
            </a:r>
            <a:r>
              <a:rPr lang="en-US" i="1" dirty="0">
                <a:hlinkClick r:id="rId3"/>
              </a:rPr>
              <a:t>Message</a:t>
            </a:r>
            <a:r>
              <a:rPr lang="en-US" dirty="0"/>
              <a:t>s to each other via </a:t>
            </a:r>
            <a:r>
              <a:rPr lang="en-US" i="1" dirty="0">
                <a:hlinkClick r:id="rId4"/>
              </a:rPr>
              <a:t>Message Channel</a:t>
            </a:r>
            <a:r>
              <a:rPr lang="en-US" dirty="0"/>
              <a:t>s.</a:t>
            </a:r>
          </a:p>
          <a:p>
            <a:r>
              <a:rPr lang="en-US" b="1" dirty="0"/>
              <a:t>How does an application connect to a messaging channel to send and receive messages?</a:t>
            </a:r>
            <a:endParaRPr lang="en-US" dirty="0"/>
          </a:p>
          <a:p>
            <a:r>
              <a:rPr lang="en-US" b="1" dirty="0"/>
              <a:t>Connect an application to a messaging channel using a </a:t>
            </a:r>
            <a:r>
              <a:rPr lang="en-US" b="1" i="1" dirty="0"/>
              <a:t>Message Endpoint</a:t>
            </a:r>
            <a:r>
              <a:rPr lang="en-US" b="1" dirty="0"/>
              <a:t>, a client of the messaging system that the application can then use to send or receive messages.</a:t>
            </a:r>
            <a:endParaRPr lang="en-US" dirty="0"/>
          </a:p>
          <a:p>
            <a:r>
              <a:rPr lang="en-US" i="1" dirty="0"/>
              <a:t>Message Endpoint</a:t>
            </a:r>
            <a:r>
              <a:rPr lang="en-US" dirty="0"/>
              <a:t> code is custom to both the application and the messaging system’s client API. The rest of the application knows little about message formats, messaging channels, or any of the other details of communicating with other applications via messaging. It just knows that it has a request or piece of data to send to another application, or is expecting those from another application. It is the messaging endpoint code that takes that command or data, makes it into a message, and sends it on a particular messaging channel. It is the endpoint that receives a message, extracts the contents, and gives them to the application in a meaningful way.</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accesses another system via </a:t>
            </a:r>
            <a:r>
              <a:rPr lang="en-US" i="1" dirty="0">
                <a:hlinkClick r:id="rId3"/>
              </a:rPr>
              <a:t>Messaging</a:t>
            </a:r>
            <a:r>
              <a:rPr lang="en-US" dirty="0"/>
              <a:t>.</a:t>
            </a:r>
          </a:p>
          <a:p>
            <a:r>
              <a:rPr lang="en-US" b="1" dirty="0"/>
              <a:t>How do you encapsulate access to the messaging system from the rest of the application?</a:t>
            </a:r>
            <a:endParaRPr lang="en-US" dirty="0"/>
          </a:p>
          <a:p>
            <a:r>
              <a:rPr lang="en-US" b="1" dirty="0"/>
              <a:t>Use a </a:t>
            </a:r>
            <a:r>
              <a:rPr lang="en-US" b="1" i="1" dirty="0"/>
              <a:t>Messaging Gateway</a:t>
            </a:r>
            <a:r>
              <a:rPr lang="en-US" b="1" dirty="0"/>
              <a:t>, a class than wraps messaging-specific method calls and exposes domain-specific methods to the application.</a:t>
            </a:r>
            <a:endParaRPr lang="en-US" dirty="0"/>
          </a:p>
          <a:p>
            <a:r>
              <a:rPr lang="en-US" dirty="0"/>
              <a:t>The </a:t>
            </a:r>
            <a:r>
              <a:rPr lang="en-US" i="1" dirty="0"/>
              <a:t>Messaging Gateway</a:t>
            </a:r>
            <a:r>
              <a:rPr lang="en-US" dirty="0"/>
              <a:t> encapsulates messaging-specific code (e.g., the code required to send or receive a message) and separates it from the rest of the application code. This way, only the </a:t>
            </a:r>
            <a:r>
              <a:rPr lang="en-US" i="1" dirty="0"/>
              <a:t>Messaging Gateway</a:t>
            </a:r>
            <a:r>
              <a:rPr lang="en-US" dirty="0"/>
              <a:t> code knows about the messaging system; the rest of the application code does not. The </a:t>
            </a:r>
            <a:r>
              <a:rPr lang="en-US" i="1" dirty="0"/>
              <a:t>Messaging Gateway</a:t>
            </a:r>
            <a:r>
              <a:rPr lang="en-US" dirty="0"/>
              <a:t> exposes a business function to the rest of the application so that instead of requiring the application to set properties like </a:t>
            </a:r>
            <a:r>
              <a:rPr lang="en-US" dirty="0" err="1"/>
              <a:t>Message.MessageReadPropertyFilter.AppSpecific</a:t>
            </a:r>
            <a:r>
              <a:rPr lang="en-US" dirty="0"/>
              <a:t>, a </a:t>
            </a:r>
            <a:r>
              <a:rPr lang="en-US" i="1" dirty="0"/>
              <a:t>Messaging Gateway</a:t>
            </a:r>
            <a:r>
              <a:rPr lang="en-US" dirty="0"/>
              <a:t> exposes methods such as </a:t>
            </a:r>
            <a:r>
              <a:rPr lang="en-US" dirty="0" err="1"/>
              <a:t>GetCreditScore</a:t>
            </a:r>
            <a:r>
              <a:rPr lang="en-US" dirty="0"/>
              <a:t> that accept strongly typed parameters just like any other method. A </a:t>
            </a:r>
            <a:r>
              <a:rPr lang="en-US" i="1" dirty="0"/>
              <a:t>Messaging Gateway</a:t>
            </a:r>
            <a:r>
              <a:rPr lang="en-US" dirty="0"/>
              <a:t> is a messaging-specific version of the more general </a:t>
            </a:r>
            <a:r>
              <a:rPr lang="en-US" i="1" dirty="0"/>
              <a:t>Gateway</a:t>
            </a:r>
            <a:r>
              <a:rPr lang="en-US" dirty="0"/>
              <a:t> pattern [</a:t>
            </a:r>
            <a:r>
              <a:rPr lang="en-US" dirty="0">
                <a:hlinkClick r:id="rId4" tooltip="Patterns of Enterprise Application Architecture"/>
              </a:rPr>
              <a:t>EAA</a:t>
            </a:r>
            <a:r>
              <a:rPr lang="en-US" dirty="0"/>
              <a:t>].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endParaRPr lang="en-US" dirty="0"/>
          </a:p>
          <a:p>
            <a:r>
              <a:rPr lang="en-US" dirty="0"/>
              <a:t>The pump then looks up application code registered to handle messages of that type, and sends the translated message to that application code to be handled.</a:t>
            </a:r>
          </a:p>
          <a:p>
            <a:endParaRPr lang="en-US" dirty="0"/>
          </a:p>
          <a:p>
            <a:endParaRPr lang="en-US" dirty="0"/>
          </a:p>
          <a:p>
            <a:r>
              <a:rPr lang="en-US" dirty="0"/>
              <a:t>Control passes from the Message Endpoint to application code, which executes in response to receipt of the message and handles it.</a:t>
            </a:r>
          </a:p>
          <a:p>
            <a:endParaRPr lang="en-US" dirty="0"/>
          </a:p>
          <a:p>
            <a:endParaRPr lang="en-US" dirty="0"/>
          </a:p>
          <a:p>
            <a:r>
              <a:rPr lang="en-US" dirty="0"/>
              <a:t>When errors occur in the middleware, whilst attempting to deliver the message to the endpoint, the message can be moved to a Dead-Letter Channel.</a:t>
            </a:r>
          </a:p>
          <a:p>
            <a:r>
              <a:rPr lang="en-US" dirty="0"/>
              <a:t> </a:t>
            </a:r>
          </a:p>
          <a:p>
            <a:endParaRPr lang="en-US" dirty="0"/>
          </a:p>
          <a:p>
            <a:r>
              <a:rPr lang="en-US" dirty="0"/>
              <a:t>When errors occur translating a message, then the message can be moved to an Invalid Message Channel.</a:t>
            </a:r>
          </a:p>
          <a:p>
            <a:endParaRPr lang="en-US" dirty="0"/>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Resequencer</a:t>
            </a:r>
            <a:r>
              <a:rPr lang="en-US"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a:t>
            </a:r>
            <a:r>
              <a:rPr lang="en-US" dirty="0" err="1"/>
              <a:t>miroservices</a:t>
            </a:r>
            <a:r>
              <a:rPr lang="en-US" dirty="0"/>
              <a:t>.</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25/08/2022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25/08/2022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25/08/2022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25/08/2022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25/08/2022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25/08/2022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25/08/2022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25/08/2022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25/08/2022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25/08/2022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25/08/2022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25/08/2022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644371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2501202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75884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297681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164083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link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707886"/>
          </a:xfrm>
          <a:prstGeom prst="rect">
            <a:avLst/>
          </a:prstGeom>
        </p:spPr>
        <p:txBody>
          <a:bodyPr wrap="square">
            <a:spAutoFit/>
          </a:bodyPr>
          <a:lstStyle/>
          <a:p>
            <a:pPr algn="ctr"/>
            <a:r>
              <a:rPr lang="en-GB" sz="2000" dirty="0"/>
              <a:t>The queue stores messages for eventual processing. If the queue is durable we gain guaranteed delivery, and at-least once guarantees.</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40880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2"/>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Microservices</a:t>
            </a:r>
            <a:endParaRPr sz="2800" dirty="0"/>
          </a:p>
        </p:txBody>
      </p:sp>
      <p:pic>
        <p:nvPicPr>
          <p:cNvPr id="416" name="Google Shape;416;p82"/>
          <p:cNvPicPr preferRelativeResize="0"/>
          <p:nvPr/>
        </p:nvPicPr>
        <p:blipFill>
          <a:blip r:embed="rId3">
            <a:alphaModFix/>
          </a:blip>
          <a:stretch>
            <a:fillRect/>
          </a:stretch>
        </p:blipFill>
        <p:spPr>
          <a:xfrm>
            <a:off x="2154476" y="1565495"/>
            <a:ext cx="3974412" cy="4432910"/>
          </a:xfrm>
          <a:prstGeom prst="rect">
            <a:avLst/>
          </a:prstGeom>
          <a:noFill/>
          <a:ln>
            <a:noFill/>
          </a:ln>
        </p:spPr>
      </p:pic>
      <p:sp>
        <p:nvSpPr>
          <p:cNvPr id="417" name="Google Shape;417;p82"/>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405745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84"/>
          <p:cNvSpPr txBox="1">
            <a:spLocks noGrp="1"/>
          </p:cNvSpPr>
          <p:nvPr>
            <p:ph type="title"/>
          </p:nvPr>
        </p:nvSpPr>
        <p:spPr>
          <a:xfrm>
            <a:off x="311700" y="414749"/>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are partitions of software</a:t>
            </a:r>
            <a:endParaRPr sz="2800" dirty="0"/>
          </a:p>
        </p:txBody>
      </p:sp>
      <p:pic>
        <p:nvPicPr>
          <p:cNvPr id="429" name="Google Shape;429;p84"/>
          <p:cNvPicPr preferRelativeResize="0"/>
          <p:nvPr/>
        </p:nvPicPr>
        <p:blipFill>
          <a:blip r:embed="rId3">
            <a:alphaModFix/>
          </a:blip>
          <a:stretch>
            <a:fillRect/>
          </a:stretch>
        </p:blipFill>
        <p:spPr>
          <a:xfrm>
            <a:off x="3003451" y="1866126"/>
            <a:ext cx="3137107" cy="4004425"/>
          </a:xfrm>
          <a:prstGeom prst="rect">
            <a:avLst/>
          </a:prstGeom>
          <a:noFill/>
          <a:ln>
            <a:noFill/>
          </a:ln>
        </p:spPr>
      </p:pic>
    </p:spTree>
    <p:extLst>
      <p:ext uri="{BB962C8B-B14F-4D97-AF65-F5344CB8AC3E}">
        <p14:creationId xmlns:p14="http://schemas.microsoft.com/office/powerpoint/2010/main" val="2961428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6;p45">
            <a:extLst>
              <a:ext uri="{FF2B5EF4-FFF2-40B4-BE49-F238E27FC236}">
                <a16:creationId xmlns:a16="http://schemas.microsoft.com/office/drawing/2014/main" id="{98134414-0EEB-B84D-BE1D-19D2761AA91D}"/>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6E1E989D-AB79-B441-98C4-0EB0D7BE3393}"/>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8897CD78-4EAA-8B42-A713-E04679ACFE2C}"/>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2BF963CA-4BA1-8B40-9090-DE3F2D7C0DC1}"/>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8E774DFD-80F9-E44B-A5AA-89860403BED7}"/>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646C3D4-53C3-2D44-B723-BF1AEE7688BA}"/>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94498C01-89EA-114A-93C9-51C3E2543FFA}"/>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FA64CC4-248D-7F44-BE7D-C61D5A75869B}"/>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26205A85-B1B6-AB4C-AA0B-41A9B4517F8F}"/>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429A3A80-6766-524F-B056-8EC89DE4873B}"/>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F5D687ED-8EC0-5049-A2E1-F3542CFF2872}"/>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4969DFE0-C0D9-B444-8C3A-190A79044E37}"/>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Tree>
    <p:extLst>
      <p:ext uri="{BB962C8B-B14F-4D97-AF65-F5344CB8AC3E}">
        <p14:creationId xmlns:p14="http://schemas.microsoft.com/office/powerpoint/2010/main" val="23648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25;p46">
            <a:extLst>
              <a:ext uri="{FF2B5EF4-FFF2-40B4-BE49-F238E27FC236}">
                <a16:creationId xmlns:a16="http://schemas.microsoft.com/office/drawing/2014/main" id="{52833398-3BB3-434C-B9A9-4ED981D36C52}"/>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FD5C64C3-C208-0949-9144-2F6934AB575D}"/>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FCA681A1-5C3F-9940-81C6-B2A88BDA3806}"/>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3042800-8DA0-034E-9EC7-108E9FBBCD54}"/>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9FF12560-731F-E447-88D8-5D35F4465A74}"/>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F7F5752A-1470-8642-A16A-9F84D11375F8}"/>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D6E366DF-3469-584B-99DF-9DDC3ABE1365}"/>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2B1E9520-6190-2C4E-BE65-52A5D952CB3F}"/>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03E5345B-6401-3D4C-8348-FC8B8255E65C}"/>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A7436DB0-FAF5-8944-9CFF-234CCF6C53D2}"/>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FA3BDFA3-22E5-EC48-BF55-4B6F24EC3D17}"/>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8CA929B3-84AF-1E46-9A91-84274E88149C}"/>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A845BFA3-3A65-5D44-8FB0-4E692BFFF81E}"/>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snail mail</a:t>
            </a:r>
            <a:endParaRPr sz="1050">
              <a:latin typeface="Calibri"/>
              <a:ea typeface="Calibri"/>
              <a:cs typeface="Calibri"/>
              <a:sym typeface="Calibri"/>
            </a:endParaRPr>
          </a:p>
        </p:txBody>
      </p:sp>
      <p:sp>
        <p:nvSpPr>
          <p:cNvPr id="15" name="Google Shape;340;p46">
            <a:extLst>
              <a:ext uri="{FF2B5EF4-FFF2-40B4-BE49-F238E27FC236}">
                <a16:creationId xmlns:a16="http://schemas.microsoft.com/office/drawing/2014/main" id="{CC2E8BFA-A4F6-024C-B8DB-629EEE071DE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Tree>
    <p:extLst>
      <p:ext uri="{BB962C8B-B14F-4D97-AF65-F5344CB8AC3E}">
        <p14:creationId xmlns:p14="http://schemas.microsoft.com/office/powerpoint/2010/main" val="117473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1;p48">
            <a:extLst>
              <a:ext uri="{FF2B5EF4-FFF2-40B4-BE49-F238E27FC236}">
                <a16:creationId xmlns:a16="http://schemas.microsoft.com/office/drawing/2014/main" id="{2646FD90-DFF3-544E-98DF-58ABC7A0AB15}"/>
              </a:ext>
            </a:extLst>
          </p:cNvPr>
          <p:cNvSpPr/>
          <p:nvPr/>
        </p:nvSpPr>
        <p:spPr>
          <a:xfrm>
            <a:off x="2279535" y="3701697"/>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62;p48">
            <a:extLst>
              <a:ext uri="{FF2B5EF4-FFF2-40B4-BE49-F238E27FC236}">
                <a16:creationId xmlns:a16="http://schemas.microsoft.com/office/drawing/2014/main" id="{6780F2C3-09D5-1F46-9597-47E8FAD77E66}"/>
              </a:ext>
            </a:extLst>
          </p:cNvPr>
          <p:cNvSpPr/>
          <p:nvPr/>
        </p:nvSpPr>
        <p:spPr>
          <a:xfrm>
            <a:off x="5801851" y="3693597"/>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cxnSp>
        <p:nvCxnSpPr>
          <p:cNvPr id="4" name="Google Shape;363;p48">
            <a:extLst>
              <a:ext uri="{FF2B5EF4-FFF2-40B4-BE49-F238E27FC236}">
                <a16:creationId xmlns:a16="http://schemas.microsoft.com/office/drawing/2014/main" id="{8EB89B48-2E39-3A46-9693-B21BC89A2CBD}"/>
              </a:ext>
            </a:extLst>
          </p:cNvPr>
          <p:cNvCxnSpPr>
            <a:cxnSpLocks/>
          </p:cNvCxnSpPr>
          <p:nvPr/>
        </p:nvCxnSpPr>
        <p:spPr>
          <a:xfrm>
            <a:off x="4059386" y="3693598"/>
            <a:ext cx="1811224" cy="8099"/>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5" name="Google Shape;364;p48">
            <a:extLst>
              <a:ext uri="{FF2B5EF4-FFF2-40B4-BE49-F238E27FC236}">
                <a16:creationId xmlns:a16="http://schemas.microsoft.com/office/drawing/2014/main" id="{96A0DC2C-0D91-C949-BBE4-D55DD97A45A0}"/>
              </a:ext>
            </a:extLst>
          </p:cNvPr>
          <p:cNvCxnSpPr/>
          <p:nvPr/>
        </p:nvCxnSpPr>
        <p:spPr>
          <a:xfrm rot="10800000">
            <a:off x="4059386" y="3874285"/>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65;p48">
            <a:extLst>
              <a:ext uri="{FF2B5EF4-FFF2-40B4-BE49-F238E27FC236}">
                <a16:creationId xmlns:a16="http://schemas.microsoft.com/office/drawing/2014/main" id="{ADCD3356-4B13-2246-818F-9F2C462D1050}"/>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Behavioral Integration</a:t>
            </a:r>
            <a:endParaRPr sz="1350">
              <a:latin typeface="Calibri"/>
              <a:ea typeface="Calibri"/>
              <a:cs typeface="Calibri"/>
              <a:sym typeface="Calibri"/>
            </a:endParaRPr>
          </a:p>
        </p:txBody>
      </p:sp>
      <p:sp>
        <p:nvSpPr>
          <p:cNvPr id="7" name="Google Shape;366;p48">
            <a:extLst>
              <a:ext uri="{FF2B5EF4-FFF2-40B4-BE49-F238E27FC236}">
                <a16:creationId xmlns:a16="http://schemas.microsoft.com/office/drawing/2014/main" id="{D4D001C2-DB73-154D-95D8-24AF9E180308}"/>
              </a:ext>
            </a:extLst>
          </p:cNvPr>
          <p:cNvSpPr txBox="1"/>
          <p:nvPr/>
        </p:nvSpPr>
        <p:spPr>
          <a:xfrm>
            <a:off x="4280969" y="3661363"/>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err="1">
                <a:latin typeface="Calibri"/>
                <a:ea typeface="Calibri"/>
                <a:cs typeface="Calibri"/>
                <a:sym typeface="Calibri"/>
              </a:rPr>
              <a:t>myReturn</a:t>
            </a:r>
            <a:r>
              <a:rPr lang="en-US" sz="900" dirty="0">
                <a:latin typeface="Calibri"/>
                <a:ea typeface="Calibri"/>
                <a:cs typeface="Calibri"/>
                <a:sym typeface="Calibri"/>
              </a:rPr>
              <a:t> Foo(</a:t>
            </a:r>
            <a:r>
              <a:rPr lang="en-US" sz="900" dirty="0" err="1">
                <a:latin typeface="Calibri"/>
                <a:ea typeface="Calibri"/>
                <a:cs typeface="Calibri"/>
                <a:sym typeface="Calibri"/>
              </a:rPr>
              <a:t>myVal</a:t>
            </a:r>
            <a:r>
              <a:rPr lang="en-US" sz="900" dirty="0">
                <a:latin typeface="Calibri"/>
                <a:ea typeface="Calibri"/>
                <a:cs typeface="Calibri"/>
                <a:sym typeface="Calibri"/>
              </a:rPr>
              <a:t>)</a:t>
            </a:r>
            <a:endParaRPr sz="900" dirty="0">
              <a:latin typeface="Calibri"/>
              <a:ea typeface="Calibri"/>
              <a:cs typeface="Calibri"/>
              <a:sym typeface="Calibri"/>
            </a:endParaRPr>
          </a:p>
        </p:txBody>
      </p:sp>
      <p:cxnSp>
        <p:nvCxnSpPr>
          <p:cNvPr id="8" name="Google Shape;367;p48">
            <a:extLst>
              <a:ext uri="{FF2B5EF4-FFF2-40B4-BE49-F238E27FC236}">
                <a16:creationId xmlns:a16="http://schemas.microsoft.com/office/drawing/2014/main" id="{F0A5BE8E-C748-5E43-8B78-2EE186226667}"/>
              </a:ext>
            </a:extLst>
          </p:cNvPr>
          <p:cNvCxnSpPr/>
          <p:nvPr/>
        </p:nvCxnSpPr>
        <p:spPr>
          <a:xfrm>
            <a:off x="4056076" y="4167170"/>
            <a:ext cx="1644460"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68;p48">
            <a:extLst>
              <a:ext uri="{FF2B5EF4-FFF2-40B4-BE49-F238E27FC236}">
                <a16:creationId xmlns:a16="http://schemas.microsoft.com/office/drawing/2014/main" id="{84BF1665-6A4F-9C48-8FB4-7E8B21774442}"/>
              </a:ext>
            </a:extLst>
          </p:cNvPr>
          <p:cNvCxnSpPr/>
          <p:nvPr/>
        </p:nvCxnSpPr>
        <p:spPr>
          <a:xfrm rot="10800000">
            <a:off x="4056076" y="434785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1" name="Google Shape;370;p48">
            <a:extLst>
              <a:ext uri="{FF2B5EF4-FFF2-40B4-BE49-F238E27FC236}">
                <a16:creationId xmlns:a16="http://schemas.microsoft.com/office/drawing/2014/main" id="{1D41A18A-45F5-FE40-ADAE-868BEBD52905}"/>
              </a:ext>
            </a:extLst>
          </p:cNvPr>
          <p:cNvCxnSpPr/>
          <p:nvPr/>
        </p:nvCxnSpPr>
        <p:spPr>
          <a:xfrm>
            <a:off x="4030257" y="464881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2" name="Google Shape;371;p48">
            <a:extLst>
              <a:ext uri="{FF2B5EF4-FFF2-40B4-BE49-F238E27FC236}">
                <a16:creationId xmlns:a16="http://schemas.microsoft.com/office/drawing/2014/main" id="{71D68F62-6F8A-3D46-A2D0-5ADF2578D3C2}"/>
              </a:ext>
            </a:extLst>
          </p:cNvPr>
          <p:cNvCxnSpPr/>
          <p:nvPr/>
        </p:nvCxnSpPr>
        <p:spPr>
          <a:xfrm rot="10800000">
            <a:off x="4030257" y="482949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4" name="Google Shape;373;p48">
            <a:extLst>
              <a:ext uri="{FF2B5EF4-FFF2-40B4-BE49-F238E27FC236}">
                <a16:creationId xmlns:a16="http://schemas.microsoft.com/office/drawing/2014/main" id="{37FBC261-AE22-5245-ADF3-80D73DC0F7C8}"/>
              </a:ext>
            </a:extLst>
          </p:cNvPr>
          <p:cNvSpPr txBox="1"/>
          <p:nvPr/>
        </p:nvSpPr>
        <p:spPr>
          <a:xfrm>
            <a:off x="2454209" y="2160940"/>
            <a:ext cx="34164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With behavioral integration the receiver exposes an API of parameterized method calls to the sender.</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Interaction is usually a request and a response pair</a:t>
            </a:r>
            <a:endParaRPr sz="1050">
              <a:latin typeface="Calibri"/>
              <a:ea typeface="Calibri"/>
              <a:cs typeface="Calibri"/>
              <a:sym typeface="Calibri"/>
            </a:endParaRPr>
          </a:p>
        </p:txBody>
      </p:sp>
      <p:cxnSp>
        <p:nvCxnSpPr>
          <p:cNvPr id="15" name="Google Shape;374;p48">
            <a:extLst>
              <a:ext uri="{FF2B5EF4-FFF2-40B4-BE49-F238E27FC236}">
                <a16:creationId xmlns:a16="http://schemas.microsoft.com/office/drawing/2014/main" id="{21F369FD-1875-0F4D-B779-1BED4FA3AD15}"/>
              </a:ext>
            </a:extLst>
          </p:cNvPr>
          <p:cNvCxnSpPr>
            <a:stCxn id="14" idx="2"/>
          </p:cNvCxnSpPr>
          <p:nvPr/>
        </p:nvCxnSpPr>
        <p:spPr>
          <a:xfrm flipH="1">
            <a:off x="3396509" y="2945748"/>
            <a:ext cx="765900" cy="6574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6" name="Google Shape;375;p48">
            <a:extLst>
              <a:ext uri="{FF2B5EF4-FFF2-40B4-BE49-F238E27FC236}">
                <a16:creationId xmlns:a16="http://schemas.microsoft.com/office/drawing/2014/main" id="{C10C40F7-BAAD-D849-8B28-F4826F9BD858}"/>
              </a:ext>
            </a:extLst>
          </p:cNvPr>
          <p:cNvCxnSpPr>
            <a:stCxn id="14" idx="2"/>
          </p:cNvCxnSpPr>
          <p:nvPr/>
        </p:nvCxnSpPr>
        <p:spPr>
          <a:xfrm>
            <a:off x="4162409" y="2945748"/>
            <a:ext cx="2140650" cy="6574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8" name="Google Shape;366;p48">
            <a:extLst>
              <a:ext uri="{FF2B5EF4-FFF2-40B4-BE49-F238E27FC236}">
                <a16:creationId xmlns:a16="http://schemas.microsoft.com/office/drawing/2014/main" id="{ACBE9258-D6DE-2942-8030-0A6ED723CC55}"/>
              </a:ext>
            </a:extLst>
          </p:cNvPr>
          <p:cNvSpPr txBox="1"/>
          <p:nvPr/>
        </p:nvSpPr>
        <p:spPr>
          <a:xfrm>
            <a:off x="4293801" y="4121008"/>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Bar(myVal2)</a:t>
            </a:r>
            <a:endParaRPr sz="900" dirty="0">
              <a:latin typeface="Calibri"/>
              <a:ea typeface="Calibri"/>
              <a:cs typeface="Calibri"/>
              <a:sym typeface="Calibri"/>
            </a:endParaRPr>
          </a:p>
        </p:txBody>
      </p:sp>
      <p:sp>
        <p:nvSpPr>
          <p:cNvPr id="19" name="Google Shape;366;p48">
            <a:extLst>
              <a:ext uri="{FF2B5EF4-FFF2-40B4-BE49-F238E27FC236}">
                <a16:creationId xmlns:a16="http://schemas.microsoft.com/office/drawing/2014/main" id="{ACAA54EA-9C08-8748-937D-D6D689E9967D}"/>
              </a:ext>
            </a:extLst>
          </p:cNvPr>
          <p:cNvSpPr txBox="1"/>
          <p:nvPr/>
        </p:nvSpPr>
        <p:spPr>
          <a:xfrm>
            <a:off x="4317003" y="4587061"/>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myReturn3 Baz(myVal3)</a:t>
            </a:r>
            <a:endParaRPr sz="900" dirty="0">
              <a:latin typeface="Calibri"/>
              <a:ea typeface="Calibri"/>
              <a:cs typeface="Calibri"/>
              <a:sym typeface="Calibri"/>
            </a:endParaRPr>
          </a:p>
        </p:txBody>
      </p:sp>
    </p:spTree>
    <p:extLst>
      <p:ext uri="{BB962C8B-B14F-4D97-AF65-F5344CB8AC3E}">
        <p14:creationId xmlns:p14="http://schemas.microsoft.com/office/powerpoint/2010/main" val="12308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2;p49">
            <a:extLst>
              <a:ext uri="{FF2B5EF4-FFF2-40B4-BE49-F238E27FC236}">
                <a16:creationId xmlns:a16="http://schemas.microsoft.com/office/drawing/2014/main" id="{37BA247B-B39D-724F-AA1C-85F12669B43D}"/>
              </a:ext>
            </a:extLst>
          </p:cNvPr>
          <p:cNvSpPr/>
          <p:nvPr/>
        </p:nvSpPr>
        <p:spPr>
          <a:xfrm>
            <a:off x="2233198" y="3757302"/>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83;p49">
            <a:extLst>
              <a:ext uri="{FF2B5EF4-FFF2-40B4-BE49-F238E27FC236}">
                <a16:creationId xmlns:a16="http://schemas.microsoft.com/office/drawing/2014/main" id="{DDFB12FB-FFBE-0441-9460-048086CCBB70}"/>
              </a:ext>
            </a:extLst>
          </p:cNvPr>
          <p:cNvSpPr/>
          <p:nvPr/>
        </p:nvSpPr>
        <p:spPr>
          <a:xfrm>
            <a:off x="5755513" y="3749202"/>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84;p49">
            <a:extLst>
              <a:ext uri="{FF2B5EF4-FFF2-40B4-BE49-F238E27FC236}">
                <a16:creationId xmlns:a16="http://schemas.microsoft.com/office/drawing/2014/main" id="{354E806F-CE37-0244-9E66-88A0DB1CF15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Data Integration</a:t>
            </a:r>
            <a:endParaRPr sz="1350">
              <a:latin typeface="Calibri"/>
              <a:ea typeface="Calibri"/>
              <a:cs typeface="Calibri"/>
              <a:sym typeface="Calibri"/>
            </a:endParaRPr>
          </a:p>
        </p:txBody>
      </p:sp>
      <p:cxnSp>
        <p:nvCxnSpPr>
          <p:cNvPr id="5" name="Google Shape;385;p49">
            <a:extLst>
              <a:ext uri="{FF2B5EF4-FFF2-40B4-BE49-F238E27FC236}">
                <a16:creationId xmlns:a16="http://schemas.microsoft.com/office/drawing/2014/main" id="{709DB3E4-30A8-EB43-AE58-CDC32C1785B5}"/>
              </a:ext>
            </a:extLst>
          </p:cNvPr>
          <p:cNvCxnSpPr/>
          <p:nvPr/>
        </p:nvCxnSpPr>
        <p:spPr>
          <a:xfrm>
            <a:off x="4009739" y="4222775"/>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86;p49">
            <a:extLst>
              <a:ext uri="{FF2B5EF4-FFF2-40B4-BE49-F238E27FC236}">
                <a16:creationId xmlns:a16="http://schemas.microsoft.com/office/drawing/2014/main" id="{E7990720-C6CE-714D-B585-47A1C241CAD0}"/>
              </a:ext>
            </a:extLst>
          </p:cNvPr>
          <p:cNvSpPr txBox="1"/>
          <p:nvPr/>
        </p:nvSpPr>
        <p:spPr>
          <a:xfrm>
            <a:off x="2407872" y="2216546"/>
            <a:ext cx="34164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With data integration the sender publishes data that the receiver listens for.</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Interaction may be </a:t>
            </a:r>
            <a:r>
              <a:rPr lang="en-US" sz="1050" i="1">
                <a:latin typeface="Calibri"/>
                <a:ea typeface="Calibri"/>
                <a:cs typeface="Calibri"/>
                <a:sym typeface="Calibri"/>
              </a:rPr>
              <a:t>fire-and-forget</a:t>
            </a:r>
            <a:r>
              <a:rPr lang="en-US" sz="1050">
                <a:latin typeface="Calibri"/>
                <a:ea typeface="Calibri"/>
                <a:cs typeface="Calibri"/>
                <a:sym typeface="Calibri"/>
              </a:rPr>
              <a:t>.</a:t>
            </a:r>
            <a:endParaRPr sz="1050">
              <a:latin typeface="Calibri"/>
              <a:ea typeface="Calibri"/>
              <a:cs typeface="Calibri"/>
              <a:sym typeface="Calibri"/>
            </a:endParaRPr>
          </a:p>
        </p:txBody>
      </p:sp>
      <p:cxnSp>
        <p:nvCxnSpPr>
          <p:cNvPr id="7" name="Google Shape;387;p49">
            <a:extLst>
              <a:ext uri="{FF2B5EF4-FFF2-40B4-BE49-F238E27FC236}">
                <a16:creationId xmlns:a16="http://schemas.microsoft.com/office/drawing/2014/main" id="{E957DEAC-3F35-764F-94BE-136EF776B1A0}"/>
              </a:ext>
            </a:extLst>
          </p:cNvPr>
          <p:cNvCxnSpPr>
            <a:stCxn id="6" idx="2"/>
          </p:cNvCxnSpPr>
          <p:nvPr/>
        </p:nvCxnSpPr>
        <p:spPr>
          <a:xfrm flipH="1">
            <a:off x="3350172" y="3001354"/>
            <a:ext cx="765900" cy="65744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8" name="Google Shape;388;p49">
            <a:extLst>
              <a:ext uri="{FF2B5EF4-FFF2-40B4-BE49-F238E27FC236}">
                <a16:creationId xmlns:a16="http://schemas.microsoft.com/office/drawing/2014/main" id="{BBB550F4-BF2B-9A4C-9984-4B311AE90509}"/>
              </a:ext>
            </a:extLst>
          </p:cNvPr>
          <p:cNvCxnSpPr>
            <a:stCxn id="6" idx="2"/>
          </p:cNvCxnSpPr>
          <p:nvPr/>
        </p:nvCxnSpPr>
        <p:spPr>
          <a:xfrm>
            <a:off x="4116072" y="3001354"/>
            <a:ext cx="2140650" cy="65744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9" name="Google Shape;389;p49">
            <a:extLst>
              <a:ext uri="{FF2B5EF4-FFF2-40B4-BE49-F238E27FC236}">
                <a16:creationId xmlns:a16="http://schemas.microsoft.com/office/drawing/2014/main" id="{7BC20789-17A1-7543-9F4E-4AD1688D1AB6}"/>
              </a:ext>
            </a:extLst>
          </p:cNvPr>
          <p:cNvSpPr/>
          <p:nvPr/>
        </p:nvSpPr>
        <p:spPr>
          <a:xfrm>
            <a:off x="4478283" y="4445940"/>
            <a:ext cx="446926" cy="416104"/>
          </a:xfrm>
          <a:prstGeom prst="foldedCorner">
            <a:avLst>
              <a:gd name="adj" fmla="val 16667"/>
            </a:avLst>
          </a:prstGeom>
          <a:noFill/>
          <a:ln w="12700" cap="flat" cmpd="sng">
            <a:solidFill>
              <a:schemeClr val="tx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050">
                <a:latin typeface="Calibri"/>
                <a:ea typeface="Calibri"/>
                <a:cs typeface="Calibri"/>
                <a:sym typeface="Calibri"/>
              </a:rPr>
              <a:t>Foo</a:t>
            </a:r>
            <a:endParaRPr sz="1350"/>
          </a:p>
        </p:txBody>
      </p:sp>
    </p:spTree>
    <p:extLst>
      <p:ext uri="{BB962C8B-B14F-4D97-AF65-F5344CB8AC3E}">
        <p14:creationId xmlns:p14="http://schemas.microsoft.com/office/powerpoint/2010/main" val="25540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5;p47">
            <a:extLst>
              <a:ext uri="{FF2B5EF4-FFF2-40B4-BE49-F238E27FC236}">
                <a16:creationId xmlns:a16="http://schemas.microsoft.com/office/drawing/2014/main" id="{5EE48CAB-C470-A145-9368-84425CCC3CF9}"/>
              </a:ext>
            </a:extLst>
          </p:cNvPr>
          <p:cNvSpPr txBox="1"/>
          <p:nvPr/>
        </p:nvSpPr>
        <p:spPr>
          <a:xfrm>
            <a:off x="229695" y="1115033"/>
            <a:ext cx="5930100" cy="346226"/>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1350">
                <a:solidFill>
                  <a:schemeClr val="tx1"/>
                </a:solidFill>
                <a:latin typeface="Calibri"/>
                <a:ea typeface="Calibri"/>
                <a:cs typeface="Calibri"/>
                <a:sym typeface="Calibri"/>
              </a:rPr>
              <a:t>Temporal Coupling</a:t>
            </a:r>
            <a:endParaRPr sz="135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01D4A1EC-6736-C749-A283-7082297940D6}"/>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2522FE43-9DBA-AF43-B37B-9EA322C6FD67}"/>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2403B5AB-A3CF-CD4F-969F-0E838E56D3EB}"/>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6D311311-5C7F-234C-B2B8-4B9A11FE1DEA}"/>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67624997-8837-7A41-A6F2-082AA8957389}"/>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D3AF9F77-385C-8E4A-8784-EB119C9F836D}"/>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41383C32-C6F0-0E4A-A58D-CB2D54907173}"/>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22B958A2-DB0D-574A-A3FF-565232277B9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25984FC9-08B8-2B45-960F-53B57669DC5A}"/>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a:solidFill>
                  <a:schemeClr val="tx1"/>
                </a:solidFill>
                <a:latin typeface="Calibri"/>
                <a:ea typeface="Calibri"/>
                <a:cs typeface="Calibri"/>
                <a:sym typeface="Calibri"/>
              </a:rPr>
              <a:t>If both parties must be present to succeed we say they are </a:t>
            </a:r>
            <a:r>
              <a:rPr lang="en-US" sz="1050" i="1">
                <a:solidFill>
                  <a:schemeClr val="tx1"/>
                </a:solidFill>
                <a:latin typeface="Calibri"/>
                <a:ea typeface="Calibri"/>
                <a:cs typeface="Calibri"/>
                <a:sym typeface="Calibri"/>
              </a:rPr>
              <a:t>temporally coupled. </a:t>
            </a:r>
            <a:r>
              <a:rPr lang="en-US" sz="1050">
                <a:solidFill>
                  <a:schemeClr val="tx1"/>
                </a:solidFill>
                <a:latin typeface="Calibri"/>
                <a:ea typeface="Calibri"/>
                <a:cs typeface="Calibri"/>
                <a:sym typeface="Calibri"/>
              </a:rPr>
              <a:t>The availability of one has an impact on the availability of another.</a:t>
            </a:r>
            <a:endParaRPr sz="105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97134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1;p48">
            <a:extLst>
              <a:ext uri="{FF2B5EF4-FFF2-40B4-BE49-F238E27FC236}">
                <a16:creationId xmlns:a16="http://schemas.microsoft.com/office/drawing/2014/main" id="{FC52BDC9-3ED5-EA4E-926E-E7E52B2AFFE1}"/>
              </a:ext>
            </a:extLst>
          </p:cNvPr>
          <p:cNvSpPr/>
          <p:nvPr/>
        </p:nvSpPr>
        <p:spPr>
          <a:xfrm>
            <a:off x="2279535" y="3701697"/>
            <a:ext cx="1641150" cy="1061452"/>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3" name="Google Shape;362;p48">
            <a:extLst>
              <a:ext uri="{FF2B5EF4-FFF2-40B4-BE49-F238E27FC236}">
                <a16:creationId xmlns:a16="http://schemas.microsoft.com/office/drawing/2014/main" id="{623495A0-2D53-8348-A0EF-9CED1A457318}"/>
              </a:ext>
            </a:extLst>
          </p:cNvPr>
          <p:cNvSpPr/>
          <p:nvPr/>
        </p:nvSpPr>
        <p:spPr>
          <a:xfrm>
            <a:off x="5801851" y="3693597"/>
            <a:ext cx="1561115" cy="1061451"/>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cxnSp>
        <p:nvCxnSpPr>
          <p:cNvPr id="4" name="Google Shape;363;p48">
            <a:extLst>
              <a:ext uri="{FF2B5EF4-FFF2-40B4-BE49-F238E27FC236}">
                <a16:creationId xmlns:a16="http://schemas.microsoft.com/office/drawing/2014/main" id="{34CF27C2-0F97-0D49-9136-45A28E3429F4}"/>
              </a:ext>
            </a:extLst>
          </p:cNvPr>
          <p:cNvCxnSpPr>
            <a:cxnSpLocks/>
          </p:cNvCxnSpPr>
          <p:nvPr/>
        </p:nvCxnSpPr>
        <p:spPr>
          <a:xfrm>
            <a:off x="4059386" y="3693598"/>
            <a:ext cx="1811224" cy="8099"/>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5" name="Google Shape;364;p48">
            <a:extLst>
              <a:ext uri="{FF2B5EF4-FFF2-40B4-BE49-F238E27FC236}">
                <a16:creationId xmlns:a16="http://schemas.microsoft.com/office/drawing/2014/main" id="{A33C9A29-2FB0-5A4E-B94E-4B988EFFF002}"/>
              </a:ext>
            </a:extLst>
          </p:cNvPr>
          <p:cNvCxnSpPr/>
          <p:nvPr/>
        </p:nvCxnSpPr>
        <p:spPr>
          <a:xfrm rot="10800000">
            <a:off x="4059386" y="3874285"/>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6" name="Google Shape;366;p48">
            <a:extLst>
              <a:ext uri="{FF2B5EF4-FFF2-40B4-BE49-F238E27FC236}">
                <a16:creationId xmlns:a16="http://schemas.microsoft.com/office/drawing/2014/main" id="{D5B72784-7100-0F4A-A24F-D17A57009A0F}"/>
              </a:ext>
            </a:extLst>
          </p:cNvPr>
          <p:cNvSpPr txBox="1"/>
          <p:nvPr/>
        </p:nvSpPr>
        <p:spPr>
          <a:xfrm>
            <a:off x="4280969" y="3661363"/>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err="1">
                <a:latin typeface="Calibri"/>
                <a:ea typeface="Calibri"/>
                <a:cs typeface="Calibri"/>
                <a:sym typeface="Calibri"/>
              </a:rPr>
              <a:t>myReturn</a:t>
            </a:r>
            <a:r>
              <a:rPr lang="en-US" sz="900" dirty="0">
                <a:latin typeface="Calibri"/>
                <a:ea typeface="Calibri"/>
                <a:cs typeface="Calibri"/>
                <a:sym typeface="Calibri"/>
              </a:rPr>
              <a:t> Foo(</a:t>
            </a:r>
            <a:r>
              <a:rPr lang="en-US" sz="900" dirty="0" err="1">
                <a:latin typeface="Calibri"/>
                <a:ea typeface="Calibri"/>
                <a:cs typeface="Calibri"/>
                <a:sym typeface="Calibri"/>
              </a:rPr>
              <a:t>myVal</a:t>
            </a:r>
            <a:r>
              <a:rPr lang="en-US" sz="900" dirty="0">
                <a:latin typeface="Calibri"/>
                <a:ea typeface="Calibri"/>
                <a:cs typeface="Calibri"/>
                <a:sym typeface="Calibri"/>
              </a:rPr>
              <a:t>)</a:t>
            </a:r>
            <a:endParaRPr sz="900" dirty="0">
              <a:latin typeface="Calibri"/>
              <a:ea typeface="Calibri"/>
              <a:cs typeface="Calibri"/>
              <a:sym typeface="Calibri"/>
            </a:endParaRPr>
          </a:p>
        </p:txBody>
      </p:sp>
      <p:cxnSp>
        <p:nvCxnSpPr>
          <p:cNvPr id="7" name="Google Shape;367;p48">
            <a:extLst>
              <a:ext uri="{FF2B5EF4-FFF2-40B4-BE49-F238E27FC236}">
                <a16:creationId xmlns:a16="http://schemas.microsoft.com/office/drawing/2014/main" id="{3893DF15-6DA8-2548-9ED0-1A83BAAB2DFD}"/>
              </a:ext>
            </a:extLst>
          </p:cNvPr>
          <p:cNvCxnSpPr/>
          <p:nvPr/>
        </p:nvCxnSpPr>
        <p:spPr>
          <a:xfrm>
            <a:off x="4056076" y="4167170"/>
            <a:ext cx="1644460"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8" name="Google Shape;368;p48">
            <a:extLst>
              <a:ext uri="{FF2B5EF4-FFF2-40B4-BE49-F238E27FC236}">
                <a16:creationId xmlns:a16="http://schemas.microsoft.com/office/drawing/2014/main" id="{ECD480FD-8922-5646-9C7C-C34BD416709D}"/>
              </a:ext>
            </a:extLst>
          </p:cNvPr>
          <p:cNvCxnSpPr/>
          <p:nvPr/>
        </p:nvCxnSpPr>
        <p:spPr>
          <a:xfrm rot="10800000">
            <a:off x="4056076" y="434785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70;p48">
            <a:extLst>
              <a:ext uri="{FF2B5EF4-FFF2-40B4-BE49-F238E27FC236}">
                <a16:creationId xmlns:a16="http://schemas.microsoft.com/office/drawing/2014/main" id="{73C57411-C521-2744-8443-A1EAE29CE0B4}"/>
              </a:ext>
            </a:extLst>
          </p:cNvPr>
          <p:cNvCxnSpPr/>
          <p:nvPr/>
        </p:nvCxnSpPr>
        <p:spPr>
          <a:xfrm>
            <a:off x="4030257" y="464881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0" name="Google Shape;371;p48">
            <a:extLst>
              <a:ext uri="{FF2B5EF4-FFF2-40B4-BE49-F238E27FC236}">
                <a16:creationId xmlns:a16="http://schemas.microsoft.com/office/drawing/2014/main" id="{EA7C22DF-F0E3-F343-AD0A-46DB4D03F5B9}"/>
              </a:ext>
            </a:extLst>
          </p:cNvPr>
          <p:cNvCxnSpPr/>
          <p:nvPr/>
        </p:nvCxnSpPr>
        <p:spPr>
          <a:xfrm rot="10800000">
            <a:off x="4030257" y="4829498"/>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12" name="Google Shape;374;p48">
            <a:extLst>
              <a:ext uri="{FF2B5EF4-FFF2-40B4-BE49-F238E27FC236}">
                <a16:creationId xmlns:a16="http://schemas.microsoft.com/office/drawing/2014/main" id="{72F0FD64-5999-3D43-81C8-28BB9D510E63}"/>
              </a:ext>
            </a:extLst>
          </p:cNvPr>
          <p:cNvCxnSpPr>
            <a:cxnSpLocks/>
          </p:cNvCxnSpPr>
          <p:nvPr/>
        </p:nvCxnSpPr>
        <p:spPr>
          <a:xfrm flipH="1">
            <a:off x="3396509" y="2945966"/>
            <a:ext cx="765900" cy="65722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75;p48">
            <a:extLst>
              <a:ext uri="{FF2B5EF4-FFF2-40B4-BE49-F238E27FC236}">
                <a16:creationId xmlns:a16="http://schemas.microsoft.com/office/drawing/2014/main" id="{8C539AA1-73C1-2B41-9DF1-188656E6753D}"/>
              </a:ext>
            </a:extLst>
          </p:cNvPr>
          <p:cNvCxnSpPr>
            <a:cxnSpLocks/>
          </p:cNvCxnSpPr>
          <p:nvPr/>
        </p:nvCxnSpPr>
        <p:spPr>
          <a:xfrm>
            <a:off x="4162409" y="2945966"/>
            <a:ext cx="2140650" cy="65722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66;p48">
            <a:extLst>
              <a:ext uri="{FF2B5EF4-FFF2-40B4-BE49-F238E27FC236}">
                <a16:creationId xmlns:a16="http://schemas.microsoft.com/office/drawing/2014/main" id="{37E19B18-DD05-3340-BFC0-CBBD1D21D1B3}"/>
              </a:ext>
            </a:extLst>
          </p:cNvPr>
          <p:cNvSpPr txBox="1"/>
          <p:nvPr/>
        </p:nvSpPr>
        <p:spPr>
          <a:xfrm>
            <a:off x="4293801" y="4121008"/>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Bar(myVal2)</a:t>
            </a:r>
            <a:endParaRPr sz="900" dirty="0">
              <a:latin typeface="Calibri"/>
              <a:ea typeface="Calibri"/>
              <a:cs typeface="Calibri"/>
              <a:sym typeface="Calibri"/>
            </a:endParaRPr>
          </a:p>
        </p:txBody>
      </p:sp>
      <p:sp>
        <p:nvSpPr>
          <p:cNvPr id="15" name="Google Shape;366;p48">
            <a:extLst>
              <a:ext uri="{FF2B5EF4-FFF2-40B4-BE49-F238E27FC236}">
                <a16:creationId xmlns:a16="http://schemas.microsoft.com/office/drawing/2014/main" id="{8E7FA275-C6D5-2D4C-A656-A58A9A9BFC3F}"/>
              </a:ext>
            </a:extLst>
          </p:cNvPr>
          <p:cNvSpPr txBox="1"/>
          <p:nvPr/>
        </p:nvSpPr>
        <p:spPr>
          <a:xfrm>
            <a:off x="4317003" y="4587061"/>
            <a:ext cx="1295988" cy="276977"/>
          </a:xfrm>
          <a:prstGeom prst="rect">
            <a:avLst/>
          </a:prstGeom>
          <a:solidFill>
            <a:schemeClr val="bg1"/>
          </a:solidFill>
          <a:ln>
            <a:solidFill>
              <a:schemeClr val="tx1"/>
            </a:solidFill>
          </a:ln>
        </p:spPr>
        <p:txBody>
          <a:bodyPr spcFirstLastPara="1" wrap="square" lIns="68569" tIns="68569" rIns="68569" bIns="68569" anchor="t" anchorCtr="0">
            <a:spAutoFit/>
          </a:bodyPr>
          <a:lstStyle/>
          <a:p>
            <a:pPr>
              <a:buClr>
                <a:schemeClr val="dk1"/>
              </a:buClr>
              <a:buSzPts val="800"/>
            </a:pPr>
            <a:r>
              <a:rPr lang="en-US" sz="900" dirty="0">
                <a:latin typeface="Calibri"/>
                <a:ea typeface="Calibri"/>
                <a:cs typeface="Calibri"/>
                <a:sym typeface="Calibri"/>
              </a:rPr>
              <a:t>myReturn2 Baz(myVal2)</a:t>
            </a:r>
            <a:endParaRPr sz="900" dirty="0">
              <a:latin typeface="Calibri"/>
              <a:ea typeface="Calibri"/>
              <a:cs typeface="Calibri"/>
              <a:sym typeface="Calibri"/>
            </a:endParaRPr>
          </a:p>
        </p:txBody>
      </p:sp>
      <p:sp>
        <p:nvSpPr>
          <p:cNvPr id="16" name="Google Shape;400;p50">
            <a:extLst>
              <a:ext uri="{FF2B5EF4-FFF2-40B4-BE49-F238E27FC236}">
                <a16:creationId xmlns:a16="http://schemas.microsoft.com/office/drawing/2014/main" id="{3D662488-0515-6E47-B36C-8045079A76B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Behavioral Coupling</a:t>
            </a:r>
            <a:endParaRPr sz="1350" dirty="0">
              <a:latin typeface="Calibri"/>
              <a:ea typeface="Calibri"/>
              <a:cs typeface="Calibri"/>
              <a:sym typeface="Calibri"/>
            </a:endParaRPr>
          </a:p>
        </p:txBody>
      </p:sp>
      <p:sp>
        <p:nvSpPr>
          <p:cNvPr id="17" name="Google Shape;408;p50">
            <a:extLst>
              <a:ext uri="{FF2B5EF4-FFF2-40B4-BE49-F238E27FC236}">
                <a16:creationId xmlns:a16="http://schemas.microsoft.com/office/drawing/2014/main" id="{D8FFBFBD-21E0-144B-9328-ED3D4DA8AF5D}"/>
              </a:ext>
            </a:extLst>
          </p:cNvPr>
          <p:cNvSpPr txBox="1"/>
          <p:nvPr/>
        </p:nvSpPr>
        <p:spPr>
          <a:xfrm>
            <a:off x="2278126" y="1651224"/>
            <a:ext cx="3416400"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Where two systems use behavioral integration, they are coupled by the set of calls in the interaction. We find it hard to change who we talk to; we find it hard to change how we talk about something.</a:t>
            </a:r>
            <a:endParaRPr sz="1350"/>
          </a:p>
          <a:p>
            <a:pPr>
              <a:buClr>
                <a:schemeClr val="dk1"/>
              </a:buClr>
              <a:buSzPts val="1400"/>
            </a:pPr>
            <a:endParaRPr sz="1050">
              <a:latin typeface="Calibri"/>
              <a:ea typeface="Calibri"/>
              <a:cs typeface="Calibri"/>
              <a:sym typeface="Calibri"/>
            </a:endParaRPr>
          </a:p>
          <a:p>
            <a:pPr>
              <a:buClr>
                <a:schemeClr val="dk1"/>
              </a:buClr>
              <a:buSzPts val="1400"/>
            </a:pPr>
            <a:r>
              <a:rPr lang="en-US" sz="1050">
                <a:latin typeface="Calibri"/>
                <a:ea typeface="Calibri"/>
                <a:cs typeface="Calibri"/>
                <a:sym typeface="Calibri"/>
              </a:rPr>
              <a:t>We say such systems are </a:t>
            </a:r>
            <a:r>
              <a:rPr lang="en-US" sz="1050" b="1">
                <a:latin typeface="Calibri"/>
                <a:ea typeface="Calibri"/>
                <a:cs typeface="Calibri"/>
                <a:sym typeface="Calibri"/>
              </a:rPr>
              <a:t>behaviorally coupled</a:t>
            </a:r>
            <a:endParaRPr sz="1050" b="1">
              <a:latin typeface="Calibri"/>
              <a:ea typeface="Calibri"/>
              <a:cs typeface="Calibri"/>
              <a:sym typeface="Calibri"/>
            </a:endParaRPr>
          </a:p>
        </p:txBody>
      </p:sp>
    </p:spTree>
    <p:extLst>
      <p:ext uri="{BB962C8B-B14F-4D97-AF65-F5344CB8AC3E}">
        <p14:creationId xmlns:p14="http://schemas.microsoft.com/office/powerpoint/2010/main" val="375518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10" name="Rectangle 9">
            <a:extLst>
              <a:ext uri="{FF2B5EF4-FFF2-40B4-BE49-F238E27FC236}">
                <a16:creationId xmlns:a16="http://schemas.microsoft.com/office/drawing/2014/main" id="{0529DDF4-290E-B348-BF65-BA93033952A7}"/>
              </a:ext>
            </a:extLst>
          </p:cNvPr>
          <p:cNvSpPr/>
          <p:nvPr/>
        </p:nvSpPr>
        <p:spPr>
          <a:xfrm>
            <a:off x="1305838" y="447883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853319" y="452267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028151"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00207" y="2080881"/>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11" name="TextBox 10">
            <a:extLst>
              <a:ext uri="{FF2B5EF4-FFF2-40B4-BE49-F238E27FC236}">
                <a16:creationId xmlns:a16="http://schemas.microsoft.com/office/drawing/2014/main" id="{44C485FA-BBFB-084B-A0D4-61A33E4281DB}"/>
              </a:ext>
            </a:extLst>
          </p:cNvPr>
          <p:cNvSpPr txBox="1"/>
          <p:nvPr/>
        </p:nvSpPr>
        <p:spPr>
          <a:xfrm>
            <a:off x="244256" y="363180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Behavioral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305838" y="4478839"/>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817308" y="447883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046940" y="4478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8538" y="2112056"/>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5" name="TextBox 4">
            <a:extLst>
              <a:ext uri="{FF2B5EF4-FFF2-40B4-BE49-F238E27FC236}">
                <a16:creationId xmlns:a16="http://schemas.microsoft.com/office/drawing/2014/main" id="{29F5B960-DC99-3D47-AB2D-B070C611B6D5}"/>
              </a:ext>
            </a:extLst>
          </p:cNvPr>
          <p:cNvSpPr txBox="1"/>
          <p:nvPr/>
        </p:nvSpPr>
        <p:spPr>
          <a:xfrm>
            <a:off x="244257" y="2911366"/>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Behavioral Integration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6" y="363180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Behavioral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4389701"/>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531303"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857483"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84551" y="203156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Integration</a:t>
            </a:r>
          </a:p>
        </p:txBody>
      </p:sp>
      <p:sp>
        <p:nvSpPr>
          <p:cNvPr id="6" name="Rectangle 5">
            <a:extLst>
              <a:ext uri="{FF2B5EF4-FFF2-40B4-BE49-F238E27FC236}">
                <a16:creationId xmlns:a16="http://schemas.microsoft.com/office/drawing/2014/main" id="{97FCE274-B742-4B4F-8227-D4028BA27C8A}"/>
              </a:ext>
            </a:extLst>
          </p:cNvPr>
          <p:cNvSpPr/>
          <p:nvPr/>
        </p:nvSpPr>
        <p:spPr>
          <a:xfrm>
            <a:off x="1972849" y="388228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165937"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54019" y="2074476"/>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3.Request driven architectures</a:t>
            </a:r>
          </a:p>
        </p:txBody>
      </p:sp>
      <p:sp>
        <p:nvSpPr>
          <p:cNvPr id="5" name="Text Placeholder 4"/>
          <p:cNvSpPr>
            <a:spLocks noGrp="1"/>
          </p:cNvSpPr>
          <p:nvPr>
            <p:ph type="body" idx="1"/>
          </p:nvPr>
        </p:nvSpPr>
        <p:spPr/>
        <p:txBody>
          <a:bodyPr/>
          <a:lstStyle/>
          <a:p>
            <a:r>
              <a:rPr lang="en-US" dirty="0"/>
              <a:t>Integrating using RPC or REST</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39</a:t>
            </a:fld>
            <a:endParaRPr lang="en-US"/>
          </a:p>
        </p:txBody>
      </p:sp>
    </p:spTree>
    <p:extLst>
      <p:ext uri="{BB962C8B-B14F-4D97-AF65-F5344CB8AC3E}">
        <p14:creationId xmlns:p14="http://schemas.microsoft.com/office/powerpoint/2010/main" val="11302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Agenda</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40</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41</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Temporal Coupling</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42</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quot;No&quot; Symbol 5">
            <a:extLst>
              <a:ext uri="{FF2B5EF4-FFF2-40B4-BE49-F238E27FC236}">
                <a16:creationId xmlns:a16="http://schemas.microsoft.com/office/drawing/2014/main" id="{92E8B220-8729-6C9E-931D-1CDAFC826059}"/>
              </a:ext>
            </a:extLst>
          </p:cNvPr>
          <p:cNvSpPr/>
          <p:nvPr/>
        </p:nvSpPr>
        <p:spPr>
          <a:xfrm>
            <a:off x="6349967" y="2662565"/>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139154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8820" y="299952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42897" y="298398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67643" y="297447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06486" y="2967734"/>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68262" y="31192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24908" y="31037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35171" y="31335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73363" y="312681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4764" y="435659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93180" y="4350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07732" y="436120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5596" y="4240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58552" y="296983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26081" y="31289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15018" y="435640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43</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67643" y="2857829"/>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590447" y="3197333"/>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78533" y="279982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590447" y="3197333"/>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79319" y="3179495"/>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393257" y="2876434"/>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848717" y="2832739"/>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16127" y="3005457"/>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60719C1-F67E-FB13-893B-604C6A5397D8}"/>
              </a:ext>
            </a:extLst>
          </p:cNvPr>
          <p:cNvSpPr txBox="1"/>
          <p:nvPr/>
        </p:nvSpPr>
        <p:spPr>
          <a:xfrm>
            <a:off x="2017492" y="829623"/>
            <a:ext cx="4974336" cy="415498"/>
          </a:xfrm>
          <a:prstGeom prst="rect">
            <a:avLst/>
          </a:prstGeom>
          <a:noFill/>
        </p:spPr>
        <p:txBody>
          <a:bodyPr wrap="square" rtlCol="0">
            <a:spAutoFit/>
          </a:bodyPr>
          <a:lstStyle/>
          <a:p>
            <a:pPr algn="ctr"/>
            <a:r>
              <a:rPr lang="en-US" sz="2100" dirty="0"/>
              <a:t>Using A Proxy for Availability</a:t>
            </a:r>
          </a:p>
        </p:txBody>
      </p:sp>
      <p:sp>
        <p:nvSpPr>
          <p:cNvPr id="9" name="TextBox 8">
            <a:extLst>
              <a:ext uri="{FF2B5EF4-FFF2-40B4-BE49-F238E27FC236}">
                <a16:creationId xmlns:a16="http://schemas.microsoft.com/office/drawing/2014/main" id="{44098FD3-B301-E000-60EF-3FF8C7E49167}"/>
              </a:ext>
            </a:extLst>
          </p:cNvPr>
          <p:cNvSpPr txBox="1"/>
          <p:nvPr/>
        </p:nvSpPr>
        <p:spPr>
          <a:xfrm>
            <a:off x="2442897" y="2452889"/>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1" name="TextBox 10">
            <a:extLst>
              <a:ext uri="{FF2B5EF4-FFF2-40B4-BE49-F238E27FC236}">
                <a16:creationId xmlns:a16="http://schemas.microsoft.com/office/drawing/2014/main" id="{AE693B0C-2308-C2A5-BDFC-A1BA781CE6DD}"/>
              </a:ext>
            </a:extLst>
          </p:cNvPr>
          <p:cNvSpPr txBox="1"/>
          <p:nvPr/>
        </p:nvSpPr>
        <p:spPr>
          <a:xfrm>
            <a:off x="5657448" y="2436636"/>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3" name="TextBox 12">
            <a:extLst>
              <a:ext uri="{FF2B5EF4-FFF2-40B4-BE49-F238E27FC236}">
                <a16:creationId xmlns:a16="http://schemas.microsoft.com/office/drawing/2014/main" id="{CFF9BA32-8B1E-EFCB-3DA2-8343F582D717}"/>
              </a:ext>
            </a:extLst>
          </p:cNvPr>
          <p:cNvSpPr txBox="1"/>
          <p:nvPr/>
        </p:nvSpPr>
        <p:spPr>
          <a:xfrm>
            <a:off x="7254480" y="241972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6" name="Double Brace 15">
            <a:extLst>
              <a:ext uri="{FF2B5EF4-FFF2-40B4-BE49-F238E27FC236}">
                <a16:creationId xmlns:a16="http://schemas.microsoft.com/office/drawing/2014/main" id="{FF2A62B0-5D3E-7FC0-FB64-CE15F3A02439}"/>
              </a:ext>
            </a:extLst>
          </p:cNvPr>
          <p:cNvSpPr/>
          <p:nvPr/>
        </p:nvSpPr>
        <p:spPr>
          <a:xfrm>
            <a:off x="2524537" y="1772651"/>
            <a:ext cx="1124285" cy="44805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Health Checks let us know who can we route to</a:t>
            </a:r>
          </a:p>
        </p:txBody>
      </p:sp>
      <p:sp>
        <p:nvSpPr>
          <p:cNvPr id="19" name="Double Brace 18">
            <a:extLst>
              <a:ext uri="{FF2B5EF4-FFF2-40B4-BE49-F238E27FC236}">
                <a16:creationId xmlns:a16="http://schemas.microsoft.com/office/drawing/2014/main" id="{41104767-329B-5C16-3423-65E15B97098F}"/>
              </a:ext>
            </a:extLst>
          </p:cNvPr>
          <p:cNvSpPr/>
          <p:nvPr/>
        </p:nvSpPr>
        <p:spPr>
          <a:xfrm>
            <a:off x="7225618" y="1533183"/>
            <a:ext cx="1315022" cy="75252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We load balance the requests across multiple servers</a:t>
            </a:r>
          </a:p>
        </p:txBody>
      </p:sp>
      <p:sp>
        <p:nvSpPr>
          <p:cNvPr id="22" name="TextBox 21">
            <a:extLst>
              <a:ext uri="{FF2B5EF4-FFF2-40B4-BE49-F238E27FC236}">
                <a16:creationId xmlns:a16="http://schemas.microsoft.com/office/drawing/2014/main" id="{608AD3BD-7AF1-4F97-5196-AB2CD8E5BE2E}"/>
              </a:ext>
            </a:extLst>
          </p:cNvPr>
          <p:cNvSpPr txBox="1"/>
          <p:nvPr/>
        </p:nvSpPr>
        <p:spPr>
          <a:xfrm>
            <a:off x="4037491" y="2443437"/>
            <a:ext cx="1257299" cy="300082"/>
          </a:xfrm>
          <a:prstGeom prst="rect">
            <a:avLst/>
          </a:prstGeom>
          <a:noFill/>
          <a:ln>
            <a:solidFill>
              <a:schemeClr val="accent1"/>
            </a:solidFill>
          </a:ln>
        </p:spPr>
        <p:txBody>
          <a:bodyPr wrap="square" rtlCol="0">
            <a:spAutoFit/>
          </a:bodyPr>
          <a:lstStyle/>
          <a:p>
            <a:pPr algn="ctr"/>
            <a:r>
              <a:rPr lang="en-US" sz="1350" dirty="0"/>
              <a:t>Proxy</a:t>
            </a:r>
          </a:p>
        </p:txBody>
      </p:sp>
    </p:spTree>
    <p:extLst>
      <p:ext uri="{BB962C8B-B14F-4D97-AF65-F5344CB8AC3E}">
        <p14:creationId xmlns:p14="http://schemas.microsoft.com/office/powerpoint/2010/main" val="410573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8820" y="299952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42897" y="2983987"/>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67643" y="297447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06486" y="2967734"/>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68262" y="311928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24908" y="31037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35171" y="31335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73363" y="312681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4764" y="435659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93180" y="43500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07732" y="436120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5596" y="4240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58552" y="296983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26081" y="312891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15018" y="435640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44</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67643" y="2857829"/>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590447" y="3197333"/>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78533" y="279982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590447" y="3197333"/>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79319" y="3179495"/>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393257" y="2876434"/>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848717" y="2832739"/>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16127" y="3005457"/>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60719C1-F67E-FB13-893B-604C6A5397D8}"/>
              </a:ext>
            </a:extLst>
          </p:cNvPr>
          <p:cNvSpPr txBox="1"/>
          <p:nvPr/>
        </p:nvSpPr>
        <p:spPr>
          <a:xfrm>
            <a:off x="2056670" y="437081"/>
            <a:ext cx="4974336" cy="415498"/>
          </a:xfrm>
          <a:prstGeom prst="rect">
            <a:avLst/>
          </a:prstGeom>
          <a:noFill/>
        </p:spPr>
        <p:txBody>
          <a:bodyPr wrap="square" rtlCol="0">
            <a:spAutoFit/>
          </a:bodyPr>
          <a:lstStyle/>
          <a:p>
            <a:pPr algn="ctr"/>
            <a:r>
              <a:rPr lang="en-US" sz="2100" dirty="0"/>
              <a:t>Service Mesh</a:t>
            </a:r>
          </a:p>
        </p:txBody>
      </p:sp>
      <p:sp>
        <p:nvSpPr>
          <p:cNvPr id="9" name="TextBox 8">
            <a:extLst>
              <a:ext uri="{FF2B5EF4-FFF2-40B4-BE49-F238E27FC236}">
                <a16:creationId xmlns:a16="http://schemas.microsoft.com/office/drawing/2014/main" id="{44098FD3-B301-E000-60EF-3FF8C7E49167}"/>
              </a:ext>
            </a:extLst>
          </p:cNvPr>
          <p:cNvSpPr txBox="1"/>
          <p:nvPr/>
        </p:nvSpPr>
        <p:spPr>
          <a:xfrm>
            <a:off x="2442897" y="2452889"/>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1" name="TextBox 10">
            <a:extLst>
              <a:ext uri="{FF2B5EF4-FFF2-40B4-BE49-F238E27FC236}">
                <a16:creationId xmlns:a16="http://schemas.microsoft.com/office/drawing/2014/main" id="{AE693B0C-2308-C2A5-BDFC-A1BA781CE6DD}"/>
              </a:ext>
            </a:extLst>
          </p:cNvPr>
          <p:cNvSpPr txBox="1"/>
          <p:nvPr/>
        </p:nvSpPr>
        <p:spPr>
          <a:xfrm>
            <a:off x="5657448" y="2436636"/>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13" name="TextBox 12">
            <a:extLst>
              <a:ext uri="{FF2B5EF4-FFF2-40B4-BE49-F238E27FC236}">
                <a16:creationId xmlns:a16="http://schemas.microsoft.com/office/drawing/2014/main" id="{CFF9BA32-8B1E-EFCB-3DA2-8343F582D717}"/>
              </a:ext>
            </a:extLst>
          </p:cNvPr>
          <p:cNvSpPr txBox="1"/>
          <p:nvPr/>
        </p:nvSpPr>
        <p:spPr>
          <a:xfrm>
            <a:off x="7254480" y="2419725"/>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2" name="TextBox 21">
            <a:extLst>
              <a:ext uri="{FF2B5EF4-FFF2-40B4-BE49-F238E27FC236}">
                <a16:creationId xmlns:a16="http://schemas.microsoft.com/office/drawing/2014/main" id="{608AD3BD-7AF1-4F97-5196-AB2CD8E5BE2E}"/>
              </a:ext>
            </a:extLst>
          </p:cNvPr>
          <p:cNvSpPr txBox="1"/>
          <p:nvPr/>
        </p:nvSpPr>
        <p:spPr>
          <a:xfrm>
            <a:off x="4037491" y="2443437"/>
            <a:ext cx="1257299" cy="300082"/>
          </a:xfrm>
          <a:prstGeom prst="rect">
            <a:avLst/>
          </a:prstGeom>
          <a:noFill/>
          <a:ln>
            <a:solidFill>
              <a:schemeClr val="accent1"/>
            </a:solidFill>
          </a:ln>
        </p:spPr>
        <p:txBody>
          <a:bodyPr wrap="square" rtlCol="0">
            <a:spAutoFit/>
          </a:bodyPr>
          <a:lstStyle/>
          <a:p>
            <a:pPr algn="ctr"/>
            <a:r>
              <a:rPr lang="en-US" sz="1350" dirty="0"/>
              <a:t>Proxy</a:t>
            </a:r>
          </a:p>
        </p:txBody>
      </p:sp>
      <p:sp>
        <p:nvSpPr>
          <p:cNvPr id="24" name="TextBox 23">
            <a:extLst>
              <a:ext uri="{FF2B5EF4-FFF2-40B4-BE49-F238E27FC236}">
                <a16:creationId xmlns:a16="http://schemas.microsoft.com/office/drawing/2014/main" id="{3A476318-4089-577F-90E4-AEF02316AB1A}"/>
              </a:ext>
            </a:extLst>
          </p:cNvPr>
          <p:cNvSpPr txBox="1"/>
          <p:nvPr/>
        </p:nvSpPr>
        <p:spPr>
          <a:xfrm>
            <a:off x="758820" y="2431808"/>
            <a:ext cx="1257299" cy="300082"/>
          </a:xfrm>
          <a:prstGeom prst="rect">
            <a:avLst/>
          </a:prstGeom>
          <a:noFill/>
          <a:ln>
            <a:solidFill>
              <a:schemeClr val="accent1"/>
            </a:solidFill>
          </a:ln>
        </p:spPr>
        <p:txBody>
          <a:bodyPr wrap="square" rtlCol="0">
            <a:spAutoFit/>
          </a:bodyPr>
          <a:lstStyle/>
          <a:p>
            <a:pPr algn="ctr"/>
            <a:r>
              <a:rPr lang="en-US" sz="1350" dirty="0"/>
              <a:t>Proxy</a:t>
            </a:r>
          </a:p>
        </p:txBody>
      </p:sp>
      <p:cxnSp>
        <p:nvCxnSpPr>
          <p:cNvPr id="25" name="Straight Connector 24">
            <a:extLst>
              <a:ext uri="{FF2B5EF4-FFF2-40B4-BE49-F238E27FC236}">
                <a16:creationId xmlns:a16="http://schemas.microsoft.com/office/drawing/2014/main" id="{AE7666A5-76B6-5D5E-2ED5-8EC4A27F75D9}"/>
              </a:ext>
            </a:extLst>
          </p:cNvPr>
          <p:cNvCxnSpPr>
            <a:cxnSpLocks/>
          </p:cNvCxnSpPr>
          <p:nvPr/>
        </p:nvCxnSpPr>
        <p:spPr>
          <a:xfrm flipV="1">
            <a:off x="1141654" y="2068222"/>
            <a:ext cx="6517105" cy="3446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C8BE54-ED08-BE0D-F3FA-C6C1E8397785}"/>
              </a:ext>
            </a:extLst>
          </p:cNvPr>
          <p:cNvSpPr/>
          <p:nvPr/>
        </p:nvSpPr>
        <p:spPr>
          <a:xfrm>
            <a:off x="269422" y="1020536"/>
            <a:ext cx="8670471" cy="664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DA2BEDD8-E59E-3137-5D75-FC15907C2D7A}"/>
              </a:ext>
            </a:extLst>
          </p:cNvPr>
          <p:cNvSpPr/>
          <p:nvPr/>
        </p:nvSpPr>
        <p:spPr>
          <a:xfrm>
            <a:off x="802796" y="1152003"/>
            <a:ext cx="1679531"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a:extLst>
              <a:ext uri="{FF2B5EF4-FFF2-40B4-BE49-F238E27FC236}">
                <a16:creationId xmlns:a16="http://schemas.microsoft.com/office/drawing/2014/main" id="{8EDEE4FF-4993-37A3-CC93-1967327B598F}"/>
              </a:ext>
            </a:extLst>
          </p:cNvPr>
          <p:cNvSpPr txBox="1"/>
          <p:nvPr/>
        </p:nvSpPr>
        <p:spPr>
          <a:xfrm>
            <a:off x="1304692" y="1233337"/>
            <a:ext cx="683789" cy="300082"/>
          </a:xfrm>
          <a:prstGeom prst="rect">
            <a:avLst/>
          </a:prstGeom>
          <a:noFill/>
        </p:spPr>
        <p:txBody>
          <a:bodyPr wrap="square" rtlCol="0">
            <a:spAutoFit/>
          </a:bodyPr>
          <a:lstStyle/>
          <a:p>
            <a:r>
              <a:rPr lang="en-US" sz="1350" dirty="0"/>
              <a:t>Config</a:t>
            </a:r>
          </a:p>
        </p:txBody>
      </p:sp>
      <p:sp>
        <p:nvSpPr>
          <p:cNvPr id="33" name="Rectangle 32">
            <a:extLst>
              <a:ext uri="{FF2B5EF4-FFF2-40B4-BE49-F238E27FC236}">
                <a16:creationId xmlns:a16="http://schemas.microsoft.com/office/drawing/2014/main" id="{CF5251E3-B518-AF69-F340-0F6793A63EB7}"/>
              </a:ext>
            </a:extLst>
          </p:cNvPr>
          <p:cNvSpPr/>
          <p:nvPr/>
        </p:nvSpPr>
        <p:spPr>
          <a:xfrm>
            <a:off x="2719405" y="1135676"/>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a:extLst>
              <a:ext uri="{FF2B5EF4-FFF2-40B4-BE49-F238E27FC236}">
                <a16:creationId xmlns:a16="http://schemas.microsoft.com/office/drawing/2014/main" id="{64C93D12-FDF1-00FC-09ED-50B070F20D41}"/>
              </a:ext>
            </a:extLst>
          </p:cNvPr>
          <p:cNvSpPr txBox="1"/>
          <p:nvPr/>
        </p:nvSpPr>
        <p:spPr>
          <a:xfrm>
            <a:off x="3107001" y="1228138"/>
            <a:ext cx="939645" cy="300082"/>
          </a:xfrm>
          <a:prstGeom prst="rect">
            <a:avLst/>
          </a:prstGeom>
          <a:noFill/>
        </p:spPr>
        <p:txBody>
          <a:bodyPr wrap="square" rtlCol="0">
            <a:spAutoFit/>
          </a:bodyPr>
          <a:lstStyle/>
          <a:p>
            <a:r>
              <a:rPr lang="en-US" sz="1350" dirty="0"/>
              <a:t>Discovery</a:t>
            </a:r>
          </a:p>
        </p:txBody>
      </p:sp>
      <p:sp>
        <p:nvSpPr>
          <p:cNvPr id="37" name="Rectangle 36">
            <a:extLst>
              <a:ext uri="{FF2B5EF4-FFF2-40B4-BE49-F238E27FC236}">
                <a16:creationId xmlns:a16="http://schemas.microsoft.com/office/drawing/2014/main" id="{9663DDE5-8E6E-7CA9-FE03-7D780D09E0B0}"/>
              </a:ext>
            </a:extLst>
          </p:cNvPr>
          <p:cNvSpPr/>
          <p:nvPr/>
        </p:nvSpPr>
        <p:spPr>
          <a:xfrm>
            <a:off x="4456484" y="1124988"/>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TextBox 37">
            <a:extLst>
              <a:ext uri="{FF2B5EF4-FFF2-40B4-BE49-F238E27FC236}">
                <a16:creationId xmlns:a16="http://schemas.microsoft.com/office/drawing/2014/main" id="{965FC277-73FD-1A1E-18F2-95EC2BB0D24B}"/>
              </a:ext>
            </a:extLst>
          </p:cNvPr>
          <p:cNvSpPr txBox="1"/>
          <p:nvPr/>
        </p:nvSpPr>
        <p:spPr>
          <a:xfrm>
            <a:off x="4810753" y="1207346"/>
            <a:ext cx="1083328" cy="300082"/>
          </a:xfrm>
          <a:prstGeom prst="rect">
            <a:avLst/>
          </a:prstGeom>
          <a:noFill/>
        </p:spPr>
        <p:txBody>
          <a:bodyPr wrap="square" rtlCol="0">
            <a:spAutoFit/>
          </a:bodyPr>
          <a:lstStyle/>
          <a:p>
            <a:r>
              <a:rPr lang="en-US" sz="1350" dirty="0"/>
              <a:t>Monitoring</a:t>
            </a:r>
          </a:p>
        </p:txBody>
      </p:sp>
      <p:sp>
        <p:nvSpPr>
          <p:cNvPr id="39" name="Rectangle 38">
            <a:extLst>
              <a:ext uri="{FF2B5EF4-FFF2-40B4-BE49-F238E27FC236}">
                <a16:creationId xmlns:a16="http://schemas.microsoft.com/office/drawing/2014/main" id="{D7F0A971-6813-1DEF-2137-FD16F6663148}"/>
              </a:ext>
            </a:extLst>
          </p:cNvPr>
          <p:cNvSpPr/>
          <p:nvPr/>
        </p:nvSpPr>
        <p:spPr>
          <a:xfrm>
            <a:off x="6185123" y="1114011"/>
            <a:ext cx="1522694"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4B2A5832-2516-F55D-E067-1E87D4E1E057}"/>
              </a:ext>
            </a:extLst>
          </p:cNvPr>
          <p:cNvSpPr txBox="1"/>
          <p:nvPr/>
        </p:nvSpPr>
        <p:spPr>
          <a:xfrm>
            <a:off x="6687019" y="1195345"/>
            <a:ext cx="681061" cy="300082"/>
          </a:xfrm>
          <a:prstGeom prst="rect">
            <a:avLst/>
          </a:prstGeom>
          <a:noFill/>
        </p:spPr>
        <p:txBody>
          <a:bodyPr wrap="square" rtlCol="0">
            <a:spAutoFit/>
          </a:bodyPr>
          <a:lstStyle/>
          <a:p>
            <a:r>
              <a:rPr lang="en-US" sz="1350" dirty="0"/>
              <a:t>Policy</a:t>
            </a:r>
          </a:p>
        </p:txBody>
      </p:sp>
      <p:cxnSp>
        <p:nvCxnSpPr>
          <p:cNvPr id="41" name="Straight Arrow Connector 40">
            <a:extLst>
              <a:ext uri="{FF2B5EF4-FFF2-40B4-BE49-F238E27FC236}">
                <a16:creationId xmlns:a16="http://schemas.microsoft.com/office/drawing/2014/main" id="{DAB1F28C-6C8C-93D3-0891-92D742AD5373}"/>
              </a:ext>
            </a:extLst>
          </p:cNvPr>
          <p:cNvCxnSpPr>
            <a:cxnSpLocks/>
          </p:cNvCxnSpPr>
          <p:nvPr/>
        </p:nvCxnSpPr>
        <p:spPr>
          <a:xfrm flipH="1">
            <a:off x="1711224" y="156969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1D866F8-11E9-D76B-6E30-7D212CCAB16A}"/>
              </a:ext>
            </a:extLst>
          </p:cNvPr>
          <p:cNvCxnSpPr>
            <a:cxnSpLocks/>
          </p:cNvCxnSpPr>
          <p:nvPr/>
        </p:nvCxnSpPr>
        <p:spPr>
          <a:xfrm flipH="1">
            <a:off x="3459500"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6D8B72-4CF2-87BC-8CD1-518C61E8B18F}"/>
              </a:ext>
            </a:extLst>
          </p:cNvPr>
          <p:cNvCxnSpPr>
            <a:cxnSpLocks/>
          </p:cNvCxnSpPr>
          <p:nvPr/>
        </p:nvCxnSpPr>
        <p:spPr>
          <a:xfrm flipH="1">
            <a:off x="5184185" y="1565089"/>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0F98AC-8C55-974D-17C7-388FE3501018}"/>
              </a:ext>
            </a:extLst>
          </p:cNvPr>
          <p:cNvCxnSpPr>
            <a:cxnSpLocks/>
          </p:cNvCxnSpPr>
          <p:nvPr/>
        </p:nvCxnSpPr>
        <p:spPr>
          <a:xfrm flipH="1">
            <a:off x="6871254" y="1553041"/>
            <a:ext cx="6571" cy="503133"/>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D48B50B-AD41-D84D-63C4-E208581F7DCA}"/>
              </a:ext>
            </a:extLst>
          </p:cNvPr>
          <p:cNvSpPr txBox="1"/>
          <p:nvPr/>
        </p:nvSpPr>
        <p:spPr>
          <a:xfrm>
            <a:off x="7854998" y="2019373"/>
            <a:ext cx="961770" cy="300082"/>
          </a:xfrm>
          <a:prstGeom prst="rect">
            <a:avLst/>
          </a:prstGeom>
          <a:noFill/>
        </p:spPr>
        <p:txBody>
          <a:bodyPr wrap="square" rtlCol="0">
            <a:spAutoFit/>
          </a:bodyPr>
          <a:lstStyle/>
          <a:p>
            <a:r>
              <a:rPr lang="en-US" sz="1350" dirty="0"/>
              <a:t>Data Plane</a:t>
            </a:r>
          </a:p>
        </p:txBody>
      </p:sp>
      <p:sp>
        <p:nvSpPr>
          <p:cNvPr id="49" name="TextBox 48">
            <a:extLst>
              <a:ext uri="{FF2B5EF4-FFF2-40B4-BE49-F238E27FC236}">
                <a16:creationId xmlns:a16="http://schemas.microsoft.com/office/drawing/2014/main" id="{99104A0B-C3F0-849B-4A31-C69F95AAF6FF}"/>
              </a:ext>
            </a:extLst>
          </p:cNvPr>
          <p:cNvSpPr txBox="1"/>
          <p:nvPr/>
        </p:nvSpPr>
        <p:spPr>
          <a:xfrm>
            <a:off x="7743554" y="1152002"/>
            <a:ext cx="961770" cy="507831"/>
          </a:xfrm>
          <a:prstGeom prst="rect">
            <a:avLst/>
          </a:prstGeom>
          <a:noFill/>
        </p:spPr>
        <p:txBody>
          <a:bodyPr wrap="square" rtlCol="0">
            <a:spAutoFit/>
          </a:bodyPr>
          <a:lstStyle/>
          <a:p>
            <a:pPr algn="ctr"/>
            <a:r>
              <a:rPr lang="en-US" sz="1350" dirty="0"/>
              <a:t>Control Plane</a:t>
            </a:r>
          </a:p>
        </p:txBody>
      </p:sp>
      <p:sp>
        <p:nvSpPr>
          <p:cNvPr id="50" name="Rectangle 49">
            <a:extLst>
              <a:ext uri="{FF2B5EF4-FFF2-40B4-BE49-F238E27FC236}">
                <a16:creationId xmlns:a16="http://schemas.microsoft.com/office/drawing/2014/main" id="{D5BFF2ED-E226-8CBE-5D7D-1277E222A6E3}"/>
              </a:ext>
            </a:extLst>
          </p:cNvPr>
          <p:cNvSpPr/>
          <p:nvPr/>
        </p:nvSpPr>
        <p:spPr>
          <a:xfrm>
            <a:off x="269422" y="1869622"/>
            <a:ext cx="8670471" cy="38426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Arrow Connector 50">
            <a:extLst>
              <a:ext uri="{FF2B5EF4-FFF2-40B4-BE49-F238E27FC236}">
                <a16:creationId xmlns:a16="http://schemas.microsoft.com/office/drawing/2014/main" id="{044E38F0-D1A9-A2D6-900F-EDF1F6CBBC64}"/>
              </a:ext>
            </a:extLst>
          </p:cNvPr>
          <p:cNvCxnSpPr/>
          <p:nvPr/>
        </p:nvCxnSpPr>
        <p:spPr>
          <a:xfrm>
            <a:off x="1141654" y="2114934"/>
            <a:ext cx="3342" cy="31685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F14D40F-D9E1-CF84-5477-D005B8355FE5}"/>
              </a:ext>
            </a:extLst>
          </p:cNvPr>
          <p:cNvCxnSpPr/>
          <p:nvPr/>
        </p:nvCxnSpPr>
        <p:spPr>
          <a:xfrm>
            <a:off x="2719406" y="2084574"/>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C910AB8-3A29-21A7-7EF3-7D47C882DA54}"/>
              </a:ext>
            </a:extLst>
          </p:cNvPr>
          <p:cNvCxnSpPr/>
          <p:nvPr/>
        </p:nvCxnSpPr>
        <p:spPr>
          <a:xfrm>
            <a:off x="6319746" y="2088492"/>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C515165-607D-C9D1-EE0E-B12C1F3A9A1B}"/>
              </a:ext>
            </a:extLst>
          </p:cNvPr>
          <p:cNvCxnSpPr>
            <a:cxnSpLocks/>
          </p:cNvCxnSpPr>
          <p:nvPr/>
        </p:nvCxnSpPr>
        <p:spPr>
          <a:xfrm>
            <a:off x="7658759" y="2056504"/>
            <a:ext cx="0" cy="33911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47DC88-BB71-58EA-A7B1-7988B8A8CCA1}"/>
              </a:ext>
            </a:extLst>
          </p:cNvPr>
          <p:cNvCxnSpPr/>
          <p:nvPr/>
        </p:nvCxnSpPr>
        <p:spPr>
          <a:xfrm>
            <a:off x="4567097" y="2107746"/>
            <a:ext cx="3342" cy="316852"/>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56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95331" y="78905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62859" y="94813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39725" y="535134"/>
            <a:ext cx="4974336" cy="415498"/>
          </a:xfrm>
          <a:prstGeom prst="rect">
            <a:avLst/>
          </a:prstGeom>
          <a:noFill/>
        </p:spPr>
        <p:txBody>
          <a:bodyPr wrap="square" rtlCol="0">
            <a:spAutoFit/>
          </a:bodyPr>
          <a:lstStyle/>
          <a:p>
            <a:pPr algn="ctr"/>
            <a:r>
              <a:rPr lang="en-US" sz="2100" dirty="0"/>
              <a:t>Behavioral Coupling</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35420" y="217578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45</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6429281" y="329887"/>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a:endCxn id="5" idx="1"/>
          </p:cNvCxnSpPr>
          <p:nvPr/>
        </p:nvCxnSpPr>
        <p:spPr>
          <a:xfrm flipV="1">
            <a:off x="1602322" y="1719596"/>
            <a:ext cx="4093009" cy="161297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88322FF-203F-EE21-BD4D-32E1C09EDE52}"/>
              </a:ext>
            </a:extLst>
          </p:cNvPr>
          <p:cNvSpPr/>
          <p:nvPr/>
        </p:nvSpPr>
        <p:spPr>
          <a:xfrm>
            <a:off x="5695331" y="2720661"/>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Groceries</a:t>
            </a:r>
          </a:p>
        </p:txBody>
      </p:sp>
      <p:sp>
        <p:nvSpPr>
          <p:cNvPr id="9" name="TextBox 8">
            <a:extLst>
              <a:ext uri="{FF2B5EF4-FFF2-40B4-BE49-F238E27FC236}">
                <a16:creationId xmlns:a16="http://schemas.microsoft.com/office/drawing/2014/main" id="{BF3FB066-43BB-9D59-2E3F-9E7F4086DAAA}"/>
              </a:ext>
            </a:extLst>
          </p:cNvPr>
          <p:cNvSpPr txBox="1"/>
          <p:nvPr/>
        </p:nvSpPr>
        <p:spPr>
          <a:xfrm>
            <a:off x="5862859" y="287974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1" name="Flowchart: Magnetic Disk 12">
            <a:extLst>
              <a:ext uri="{FF2B5EF4-FFF2-40B4-BE49-F238E27FC236}">
                <a16:creationId xmlns:a16="http://schemas.microsoft.com/office/drawing/2014/main" id="{3C476C26-01FA-6443-77A3-F9B5597FB13D}"/>
              </a:ext>
            </a:extLst>
          </p:cNvPr>
          <p:cNvSpPr/>
          <p:nvPr/>
        </p:nvSpPr>
        <p:spPr>
          <a:xfrm>
            <a:off x="5935420" y="410739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3" name="Rectangle 12">
            <a:extLst>
              <a:ext uri="{FF2B5EF4-FFF2-40B4-BE49-F238E27FC236}">
                <a16:creationId xmlns:a16="http://schemas.microsoft.com/office/drawing/2014/main" id="{631C518A-1F34-BF8A-1B7B-B829B60BD79A}"/>
              </a:ext>
            </a:extLst>
          </p:cNvPr>
          <p:cNvSpPr/>
          <p:nvPr/>
        </p:nvSpPr>
        <p:spPr>
          <a:xfrm>
            <a:off x="5695331" y="4713149"/>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Pharmacy</a:t>
            </a:r>
          </a:p>
        </p:txBody>
      </p:sp>
      <p:sp>
        <p:nvSpPr>
          <p:cNvPr id="16" name="TextBox 15">
            <a:extLst>
              <a:ext uri="{FF2B5EF4-FFF2-40B4-BE49-F238E27FC236}">
                <a16:creationId xmlns:a16="http://schemas.microsoft.com/office/drawing/2014/main" id="{A1DC0966-ED29-3DD0-0C0C-179C03434DD6}"/>
              </a:ext>
            </a:extLst>
          </p:cNvPr>
          <p:cNvSpPr txBox="1"/>
          <p:nvPr/>
        </p:nvSpPr>
        <p:spPr>
          <a:xfrm>
            <a:off x="5862859" y="48722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9" name="Flowchart: Magnetic Disk 12">
            <a:extLst>
              <a:ext uri="{FF2B5EF4-FFF2-40B4-BE49-F238E27FC236}">
                <a16:creationId xmlns:a16="http://schemas.microsoft.com/office/drawing/2014/main" id="{28AD3983-0C2C-7C19-74D8-68BF6777A75E}"/>
              </a:ext>
            </a:extLst>
          </p:cNvPr>
          <p:cNvSpPr/>
          <p:nvPr/>
        </p:nvSpPr>
        <p:spPr>
          <a:xfrm>
            <a:off x="5935420" y="60998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22" name="Straight Arrow Connector 21">
            <a:extLst>
              <a:ext uri="{FF2B5EF4-FFF2-40B4-BE49-F238E27FC236}">
                <a16:creationId xmlns:a16="http://schemas.microsoft.com/office/drawing/2014/main" id="{7742E26F-7927-2A7E-3606-ABB7E3D20BC5}"/>
              </a:ext>
            </a:extLst>
          </p:cNvPr>
          <p:cNvCxnSpPr>
            <a:cxnSpLocks/>
          </p:cNvCxnSpPr>
          <p:nvPr/>
        </p:nvCxnSpPr>
        <p:spPr>
          <a:xfrm>
            <a:off x="1754722" y="3484969"/>
            <a:ext cx="3972568" cy="2225501"/>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906DBA-E9B5-AC55-98A9-8EF5C03689CB}"/>
              </a:ext>
            </a:extLst>
          </p:cNvPr>
          <p:cNvCxnSpPr>
            <a:cxnSpLocks/>
          </p:cNvCxnSpPr>
          <p:nvPr/>
        </p:nvCxnSpPr>
        <p:spPr>
          <a:xfrm flipV="1">
            <a:off x="1754722" y="3500301"/>
            <a:ext cx="4021035" cy="9405"/>
          </a:xfrm>
          <a:prstGeom prst="straightConnector1">
            <a:avLst/>
          </a:prstGeom>
          <a:ln w="5715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4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3" grpId="0" animBg="1"/>
      <p:bldP spid="16"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8577" y="1576888"/>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429501" y="3733437"/>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768019" y="169664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96378" y="389251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627779" y="51222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747450"/>
            <a:ext cx="4974336" cy="461665"/>
          </a:xfrm>
          <a:prstGeom prst="rect">
            <a:avLst/>
          </a:prstGeom>
          <a:noFill/>
        </p:spPr>
        <p:txBody>
          <a:bodyPr wrap="square" rtlCol="0">
            <a:spAutoFit/>
          </a:bodyPr>
          <a:lstStyle/>
          <a:p>
            <a:pPr algn="ctr"/>
            <a:r>
              <a:rPr lang="en-US" sz="2400" dirty="0"/>
              <a:t>N(N-1)/ 2 connections</a:t>
            </a:r>
            <a:endParaRPr lang="en-US" sz="2100" dirty="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35353" y="281784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46</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a:off x="1691563" y="2465961"/>
            <a:ext cx="4493658" cy="3613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594984" y="3518876"/>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a:endCxn id="23" idx="1"/>
          </p:cNvCxnSpPr>
          <p:nvPr/>
        </p:nvCxnSpPr>
        <p:spPr>
          <a:xfrm>
            <a:off x="1758962" y="2942947"/>
            <a:ext cx="5837416" cy="109961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a:off x="1750255" y="2635402"/>
            <a:ext cx="1235077" cy="17403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689325" y="2635402"/>
            <a:ext cx="2866388" cy="19187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2D8EE1-43CC-F8A2-DB3F-A00ACF2C6F4B}"/>
              </a:ext>
            </a:extLst>
          </p:cNvPr>
          <p:cNvCxnSpPr>
            <a:cxnSpLocks/>
          </p:cNvCxnSpPr>
          <p:nvPr/>
        </p:nvCxnSpPr>
        <p:spPr>
          <a:xfrm flipV="1">
            <a:off x="2702731" y="3033775"/>
            <a:ext cx="1830970" cy="68257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F8CF6FA-A61D-45B8-BAE7-2CDD9744760A}"/>
              </a:ext>
            </a:extLst>
          </p:cNvPr>
          <p:cNvSpPr txBox="1"/>
          <p:nvPr/>
        </p:nvSpPr>
        <p:spPr>
          <a:xfrm>
            <a:off x="3328528" y="3479521"/>
            <a:ext cx="1155195" cy="253916"/>
          </a:xfrm>
          <a:prstGeom prst="rect">
            <a:avLst/>
          </a:prstGeom>
          <a:noFill/>
        </p:spPr>
        <p:txBody>
          <a:bodyPr wrap="square" rtlCol="0">
            <a:spAutoFit/>
          </a:bodyPr>
          <a:lstStyle/>
          <a:p>
            <a:r>
              <a:rPr lang="en-US" sz="1050" dirty="0"/>
              <a:t>{Order History}</a:t>
            </a:r>
          </a:p>
        </p:txBody>
      </p:sp>
      <p:cxnSp>
        <p:nvCxnSpPr>
          <p:cNvPr id="32" name="Straight Arrow Connector 31">
            <a:extLst>
              <a:ext uri="{FF2B5EF4-FFF2-40B4-BE49-F238E27FC236}">
                <a16:creationId xmlns:a16="http://schemas.microsoft.com/office/drawing/2014/main" id="{B986666C-609F-7DA5-D974-9001DD85AFC0}"/>
              </a:ext>
            </a:extLst>
          </p:cNvPr>
          <p:cNvCxnSpPr>
            <a:cxnSpLocks/>
          </p:cNvCxnSpPr>
          <p:nvPr/>
        </p:nvCxnSpPr>
        <p:spPr>
          <a:xfrm flipH="1" flipV="1">
            <a:off x="6553200" y="3429000"/>
            <a:ext cx="1301554" cy="10263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F8B199D-D0D8-3DF7-3A9F-CA3D8CE488A9}"/>
              </a:ext>
            </a:extLst>
          </p:cNvPr>
          <p:cNvSpPr txBox="1"/>
          <p:nvPr/>
        </p:nvSpPr>
        <p:spPr>
          <a:xfrm>
            <a:off x="6755082" y="3317862"/>
            <a:ext cx="1155195" cy="253916"/>
          </a:xfrm>
          <a:prstGeom prst="rect">
            <a:avLst/>
          </a:prstGeom>
          <a:noFill/>
        </p:spPr>
        <p:txBody>
          <a:bodyPr wrap="square" rtlCol="0">
            <a:spAutoFit/>
          </a:bodyPr>
          <a:lstStyle/>
          <a:p>
            <a:r>
              <a:rPr lang="en-US" sz="1050" dirty="0"/>
              <a:t>{Manage Offers}</a:t>
            </a:r>
          </a:p>
        </p:txBody>
      </p:sp>
      <p:cxnSp>
        <p:nvCxnSpPr>
          <p:cNvPr id="38" name="Straight Arrow Connector 37">
            <a:extLst>
              <a:ext uri="{FF2B5EF4-FFF2-40B4-BE49-F238E27FC236}">
                <a16:creationId xmlns:a16="http://schemas.microsoft.com/office/drawing/2014/main" id="{455F0747-F758-4AF6-FD15-6550CC812A75}"/>
              </a:ext>
            </a:extLst>
          </p:cNvPr>
          <p:cNvCxnSpPr>
            <a:cxnSpLocks/>
          </p:cNvCxnSpPr>
          <p:nvPr/>
        </p:nvCxnSpPr>
        <p:spPr>
          <a:xfrm flipH="1" flipV="1">
            <a:off x="4845436" y="3837054"/>
            <a:ext cx="3255798" cy="80050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7507F37-2F8F-38FE-2A1B-F1C00866D4AB}"/>
              </a:ext>
            </a:extLst>
          </p:cNvPr>
          <p:cNvSpPr txBox="1"/>
          <p:nvPr/>
        </p:nvSpPr>
        <p:spPr>
          <a:xfrm>
            <a:off x="6015034" y="4521080"/>
            <a:ext cx="1301554" cy="253916"/>
          </a:xfrm>
          <a:prstGeom prst="rect">
            <a:avLst/>
          </a:prstGeom>
          <a:noFill/>
        </p:spPr>
        <p:txBody>
          <a:bodyPr wrap="square" rtlCol="0">
            <a:spAutoFit/>
          </a:bodyPr>
          <a:lstStyle/>
          <a:p>
            <a:r>
              <a:rPr lang="en-US" sz="1050" dirty="0"/>
              <a:t>{Customer Loyalty}</a:t>
            </a:r>
          </a:p>
        </p:txBody>
      </p:sp>
    </p:spTree>
    <p:extLst>
      <p:ext uri="{BB962C8B-B14F-4D97-AF65-F5344CB8AC3E}">
        <p14:creationId xmlns:p14="http://schemas.microsoft.com/office/powerpoint/2010/main" val="111555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4.Event driven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47</a:t>
            </a:fld>
            <a:endParaRPr lang="en-US"/>
          </a:p>
        </p:txBody>
      </p:sp>
    </p:spTree>
    <p:extLst>
      <p:ext uri="{BB962C8B-B14F-4D97-AF65-F5344CB8AC3E}">
        <p14:creationId xmlns:p14="http://schemas.microsoft.com/office/powerpoint/2010/main" val="2097360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48</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7F874A20-3A49-217A-5403-DED1202B5A35}"/>
              </a:ext>
            </a:extLst>
          </p:cNvPr>
          <p:cNvSpPr txBox="1"/>
          <p:nvPr/>
        </p:nvSpPr>
        <p:spPr>
          <a:xfrm>
            <a:off x="671080" y="5377120"/>
            <a:ext cx="1193192" cy="1131079"/>
          </a:xfrm>
          <a:prstGeom prst="rect">
            <a:avLst/>
          </a:prstGeom>
          <a:noFill/>
        </p:spPr>
        <p:txBody>
          <a:bodyPr wrap="square" rtlCol="0">
            <a:spAutoFit/>
          </a:bodyPr>
          <a:lstStyle/>
          <a:p>
            <a:pPr algn="ctr"/>
            <a:r>
              <a:rPr lang="en-US" sz="1350" dirty="0"/>
              <a:t>Consumer has no notion of producer, just a topic on the broker</a:t>
            </a:r>
          </a:p>
        </p:txBody>
      </p:sp>
      <p:sp>
        <p:nvSpPr>
          <p:cNvPr id="13" name="TextBox 12">
            <a:extLst>
              <a:ext uri="{FF2B5EF4-FFF2-40B4-BE49-F238E27FC236}">
                <a16:creationId xmlns:a16="http://schemas.microsoft.com/office/drawing/2014/main" id="{D3B69AAE-7636-CB53-19D2-EF4BFC1F2453}"/>
              </a:ext>
            </a:extLst>
          </p:cNvPr>
          <p:cNvSpPr txBox="1"/>
          <p:nvPr/>
        </p:nvSpPr>
        <p:spPr>
          <a:xfrm>
            <a:off x="5590395" y="5478473"/>
            <a:ext cx="1193192" cy="923330"/>
          </a:xfrm>
          <a:prstGeom prst="rect">
            <a:avLst/>
          </a:prstGeom>
          <a:noFill/>
        </p:spPr>
        <p:txBody>
          <a:bodyPr wrap="square" rtlCol="0">
            <a:spAutoFit/>
          </a:bodyPr>
          <a:lstStyle/>
          <a:p>
            <a:pPr algn="ctr"/>
            <a:r>
              <a:rPr lang="en-US" sz="1350" dirty="0"/>
              <a:t>Channels subscribes to a ‘topic’ on the broker</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14"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8"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17"/>
                                            </p:cond>
                                          </p:stCondLst>
                                        </p:cTn>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22"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21"/>
                                            </p:cond>
                                          </p:stCondLst>
                                        </p:cTn>
                                        <p:tgtEl>
                                          <p:spTgt spid="2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26"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25"/>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3437" y="842258"/>
            <a:ext cx="4974336" cy="415498"/>
          </a:xfrm>
          <a:prstGeom prst="rect">
            <a:avLst/>
          </a:prstGeom>
          <a:noFill/>
        </p:spPr>
        <p:txBody>
          <a:bodyPr wrap="square" rtlCol="0">
            <a:spAutoFit/>
          </a:bodyPr>
          <a:lstStyle/>
          <a:p>
            <a:pPr algn="ctr"/>
            <a:r>
              <a:rPr lang="en-US" sz="2100" dirty="0"/>
              <a:t>Guaranteed, At Least Once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49</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Graphic 9" descr="Envelope">
            <a:extLst>
              <a:ext uri="{FF2B5EF4-FFF2-40B4-BE49-F238E27FC236}">
                <a16:creationId xmlns:a16="http://schemas.microsoft.com/office/drawing/2014/main" id="{D3C8F794-182D-3205-FD87-E9E6593273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8878" y="4074666"/>
            <a:ext cx="500273" cy="500273"/>
          </a:xfrm>
          <a:prstGeom prst="rect">
            <a:avLst/>
          </a:prstGeom>
        </p:spPr>
      </p:pic>
      <p:pic>
        <p:nvPicPr>
          <p:cNvPr id="12" name="Graphic 11" descr="Envelope">
            <a:extLst>
              <a:ext uri="{FF2B5EF4-FFF2-40B4-BE49-F238E27FC236}">
                <a16:creationId xmlns:a16="http://schemas.microsoft.com/office/drawing/2014/main" id="{D95C16CB-2370-FEE1-817E-250F897E5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5142" y="4447624"/>
            <a:ext cx="500273" cy="500273"/>
          </a:xfrm>
          <a:prstGeom prst="rect">
            <a:avLst/>
          </a:prstGeom>
        </p:spPr>
      </p:pic>
      <p:pic>
        <p:nvPicPr>
          <p:cNvPr id="14" name="Graphic 13" descr="Envelope">
            <a:extLst>
              <a:ext uri="{FF2B5EF4-FFF2-40B4-BE49-F238E27FC236}">
                <a16:creationId xmlns:a16="http://schemas.microsoft.com/office/drawing/2014/main" id="{3B3F012D-6FCC-371B-7BD9-DFF306DC8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590" y="4879505"/>
            <a:ext cx="500273" cy="500273"/>
          </a:xfrm>
          <a:prstGeom prst="rect">
            <a:avLst/>
          </a:prstGeom>
        </p:spPr>
      </p:pic>
      <p:sp>
        <p:nvSpPr>
          <p:cNvPr id="15" name="&quot;No&quot; Symbol 14">
            <a:extLst>
              <a:ext uri="{FF2B5EF4-FFF2-40B4-BE49-F238E27FC236}">
                <a16:creationId xmlns:a16="http://schemas.microsoft.com/office/drawing/2014/main" id="{94256B3B-C721-315D-126B-A76E4904EFD4}"/>
              </a:ext>
            </a:extLst>
          </p:cNvPr>
          <p:cNvSpPr/>
          <p:nvPr/>
        </p:nvSpPr>
        <p:spPr>
          <a:xfrm>
            <a:off x="6349967" y="2662565"/>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Tree>
    <p:extLst>
      <p:ext uri="{BB962C8B-B14F-4D97-AF65-F5344CB8AC3E}">
        <p14:creationId xmlns:p14="http://schemas.microsoft.com/office/powerpoint/2010/main" val="292932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a:t>
            </a:r>
            <a:r>
              <a:rPr lang="en-US" sz="2800"/>
              <a:t>get to messaging </a:t>
            </a:r>
            <a:r>
              <a:rPr lang="en-US" sz="2800" dirty="0"/>
              <a:t>patterns, hopefully by the afternoon of Day One and then into </a:t>
            </a:r>
            <a:r>
              <a:rPr lang="en-US" sz="2800"/>
              <a:t>the morning of Day Two</a:t>
            </a:r>
            <a:endParaRPr lang="en-US" sz="28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33864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Publish Subscribe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50</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Pharmacy</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Groceries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03066" y="3628570"/>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113973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22222 0.17152 L -0.12395 0.21157 C -0.10364 0.2206 -0.07274 0.22546 -0.04027 0.22546 C -0.00347 0.22546 0.0257 0.2206 0.04636 0.21157 L 0.14549 0.17152 " pathEditMode="relative" rAng="0" ptsTypes="AAAAA">
                                      <p:cBhvr>
                                        <p:cTn id="10" dur="2000" fill="hold"/>
                                        <p:tgtEl>
                                          <p:spTgt spid="25"/>
                                        </p:tgtEl>
                                        <p:attrNameLst>
                                          <p:attrName>ppt_x</p:attrName>
                                          <p:attrName>ppt_y</p:attrName>
                                        </p:attrNameLst>
                                      </p:cBhvr>
                                      <p:rCtr x="1838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39496 0.16366 L -0.24705 0.20371 C -0.21632 0.21274 -0.16962 0.2176 -0.12083 0.2176 C -0.06545 0.2176 -0.02153 0.21274 0.0099 0.20371 L 0.15868 0.16366 " pathEditMode="relative" rAng="0" ptsTypes="AAAAA">
                                      <p:cBhvr>
                                        <p:cTn id="14" dur="2000" fill="hold"/>
                                        <p:tgtEl>
                                          <p:spTgt spid="26"/>
                                        </p:tgtEl>
                                        <p:attrNameLst>
                                          <p:attrName>ppt_x</p:attrName>
                                          <p:attrName>ppt_y</p:attrName>
                                        </p:attrNameLst>
                                      </p:cBhvr>
                                      <p:rCtr x="27674"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Hub and Spoke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51</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1671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Contrasting requests and events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52</a:t>
            </a:fld>
            <a:endParaRPr lang="en-US"/>
          </a:p>
        </p:txBody>
      </p:sp>
    </p:spTree>
    <p:extLst>
      <p:ext uri="{BB962C8B-B14F-4D97-AF65-F5344CB8AC3E}">
        <p14:creationId xmlns:p14="http://schemas.microsoft.com/office/powerpoint/2010/main" val="419511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53</a:t>
            </a:fld>
            <a:endParaRPr lang="en-US"/>
          </a:p>
        </p:txBody>
      </p:sp>
    </p:spTree>
    <p:extLst>
      <p:ext uri="{BB962C8B-B14F-4D97-AF65-F5344CB8AC3E}">
        <p14:creationId xmlns:p14="http://schemas.microsoft.com/office/powerpoint/2010/main" val="80720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2213727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1489032" y="1299161"/>
            <a:ext cx="5871713" cy="4259679"/>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2715018" y="4723096"/>
            <a:ext cx="962938" cy="652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206132" y="1615075"/>
            <a:ext cx="1121078" cy="881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4013027" y="4616624"/>
            <a:ext cx="1193105" cy="881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DE307E16-D468-F946-B345-AFBE7C3BB36F}"/>
              </a:ext>
            </a:extLst>
          </p:cNvPr>
          <p:cNvSpPr/>
          <p:nvPr/>
        </p:nvSpPr>
        <p:spPr>
          <a:xfrm>
            <a:off x="5469177" y="4682386"/>
            <a:ext cx="1121078" cy="93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1420328" y="1169752"/>
            <a:ext cx="6303344" cy="4337785"/>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types of messages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spTree>
    <p:extLst>
      <p:ext uri="{BB962C8B-B14F-4D97-AF65-F5344CB8AC3E}">
        <p14:creationId xmlns:p14="http://schemas.microsoft.com/office/powerpoint/2010/main" val="52741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Command Message</a:t>
            </a:r>
          </a:p>
        </p:txBody>
      </p:sp>
      <p:sp>
        <p:nvSpPr>
          <p:cNvPr id="3" name="Content Placeholder 2"/>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
        <p:nvSpPr>
          <p:cNvPr id="5" name="Content Placeholder 2"/>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115996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for examples. Either you need to have RMQ installed on your machine, or you should have </a:t>
            </a:r>
            <a:r>
              <a:rPr lang="en-US" sz="2800" dirty="0" err="1"/>
              <a:t>Docker</a:t>
            </a:r>
            <a:r>
              <a:rPr lang="en-US" sz="2800" dirty="0"/>
              <a:t> installed on your machine, as exercises provide a </a:t>
            </a:r>
            <a:r>
              <a:rPr lang="en-US" sz="2800" dirty="0" err="1"/>
              <a:t>Docker</a:t>
            </a:r>
            <a:r>
              <a:rPr lang="en-US" sz="2800" dirty="0"/>
              <a:t> Compose file to spin up RMQ.</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author C#, Python, or JavaScript with an editor/IDE of your choice. </a:t>
            </a:r>
          </a:p>
          <a:p>
            <a:pPr marL="0" indent="0" algn="ctr">
              <a:buFont typeface="Arial"/>
              <a:buNone/>
            </a:pPr>
            <a:r>
              <a:rPr lang="en-US" sz="2800" dirty="0"/>
              <a:t>You will need Python 3, .NET Core, or ES6</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Document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60</a:t>
            </a:fld>
            <a:endParaRPr lang="en-US"/>
          </a:p>
        </p:txBody>
      </p:sp>
      <p:sp>
        <p:nvSpPr>
          <p:cNvPr id="5" name="Rectangle 4"/>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3450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Event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
        <p:nvSpPr>
          <p:cNvPr id="5" name="Rectangle 4"/>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13111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2800" dirty="0"/>
              <a:t>Request-Reply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sp>
        <p:nvSpPr>
          <p:cNvPr id="7" name="Rectangle 6"/>
          <p:cNvSpPr/>
          <p:nvPr/>
        </p:nvSpPr>
        <p:spPr>
          <a:xfrm>
            <a:off x="1150883" y="1377610"/>
            <a:ext cx="7425558" cy="830997"/>
          </a:xfrm>
          <a:prstGeom prst="rect">
            <a:avLst/>
          </a:prstGeom>
        </p:spPr>
        <p:txBody>
          <a:bodyPr wrap="square">
            <a:spAutoFit/>
          </a:bodyPr>
          <a:lstStyle/>
          <a:p>
            <a:pPr algn="ctr"/>
            <a:r>
              <a:rPr lang="en-US" sz="2400" dirty="0"/>
              <a:t>When an application sends a message, how can it get a response from the receiver?</a:t>
            </a:r>
          </a:p>
        </p:txBody>
      </p:sp>
      <p:sp>
        <p:nvSpPr>
          <p:cNvPr id="9" name="Rectangle 8"/>
          <p:cNvSpPr/>
          <p:nvPr/>
        </p:nvSpPr>
        <p:spPr>
          <a:xfrm>
            <a:off x="662152" y="2686620"/>
            <a:ext cx="8024648" cy="830997"/>
          </a:xfrm>
          <a:prstGeom prst="rect">
            <a:avLst/>
          </a:prstGeom>
        </p:spPr>
        <p:txBody>
          <a:bodyPr wrap="square">
            <a:spAutoFit/>
          </a:bodyPr>
          <a:lstStyle/>
          <a:p>
            <a:pPr algn="ctr"/>
            <a:r>
              <a:rPr lang="en-US" sz="2400" dirty="0"/>
              <a:t>Send a pair of Request-Reply messages, each on its own channel.</a:t>
            </a:r>
          </a:p>
        </p:txBody>
      </p:sp>
      <p:sp>
        <p:nvSpPr>
          <p:cNvPr id="8" name="Rectangle 7">
            <a:extLst>
              <a:ext uri="{FF2B5EF4-FFF2-40B4-BE49-F238E27FC236}">
                <a16:creationId xmlns:a16="http://schemas.microsoft.com/office/drawing/2014/main" id="{291AF92C-8E8F-8843-B8F2-C7812D1507BF}"/>
              </a:ext>
            </a:extLst>
          </p:cNvPr>
          <p:cNvSpPr/>
          <p:nvPr/>
        </p:nvSpPr>
        <p:spPr>
          <a:xfrm>
            <a:off x="569280" y="3840872"/>
            <a:ext cx="8339958" cy="830997"/>
          </a:xfrm>
          <a:prstGeom prst="rect">
            <a:avLst/>
          </a:prstGeom>
        </p:spPr>
        <p:txBody>
          <a:bodyPr wrap="square">
            <a:spAutoFit/>
          </a:bodyPr>
          <a:lstStyle/>
          <a:p>
            <a:pPr algn="ctr"/>
            <a:r>
              <a:rPr lang="en-US" sz="2400" dirty="0"/>
              <a:t>The request message should contain a Return Address that indicates where to send the reply message</a:t>
            </a:r>
          </a:p>
        </p:txBody>
      </p:sp>
      <p:sp>
        <p:nvSpPr>
          <p:cNvPr id="10" name="Rectangle 9">
            <a:extLst>
              <a:ext uri="{FF2B5EF4-FFF2-40B4-BE49-F238E27FC236}">
                <a16:creationId xmlns:a16="http://schemas.microsoft.com/office/drawing/2014/main" id="{7CE0D915-5299-784F-8045-8502AAAF58EA}"/>
              </a:ext>
            </a:extLst>
          </p:cNvPr>
          <p:cNvSpPr/>
          <p:nvPr/>
        </p:nvSpPr>
        <p:spPr>
          <a:xfrm>
            <a:off x="971300" y="4995124"/>
            <a:ext cx="7535917" cy="1200329"/>
          </a:xfrm>
          <a:prstGeom prst="rect">
            <a:avLst/>
          </a:prstGeom>
        </p:spPr>
        <p:txBody>
          <a:bodyPr wrap="square">
            <a:spAutoFit/>
          </a:bodyPr>
          <a:lstStyle/>
          <a:p>
            <a:pPr algn="ctr"/>
            <a:r>
              <a:rPr lang="en-US" sz="2400" dirty="0"/>
              <a:t>Each reply message should contain a Correlation Identifier, a unique identifier that indicates which request message this reply is for. </a:t>
            </a:r>
          </a:p>
        </p:txBody>
      </p:sp>
    </p:spTree>
    <p:extLst>
      <p:ext uri="{BB962C8B-B14F-4D97-AF65-F5344CB8AC3E}">
        <p14:creationId xmlns:p14="http://schemas.microsoft.com/office/powerpoint/2010/main" val="12131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Command or Event?</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724993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1443" y="1849769"/>
            <a:ext cx="2812071" cy="28120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436" y="1696497"/>
            <a:ext cx="3118616" cy="3118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2998" y="4921530"/>
            <a:ext cx="1548962" cy="415498"/>
          </a:xfrm>
          <a:prstGeom prst="rect">
            <a:avLst/>
          </a:prstGeom>
          <a:noFill/>
        </p:spPr>
        <p:txBody>
          <a:bodyPr wrap="square" rtlCol="0">
            <a:spAutoFit/>
          </a:bodyPr>
          <a:lstStyle/>
          <a:p>
            <a:r>
              <a:rPr lang="en-US" sz="2100" dirty="0"/>
              <a:t>A Command</a:t>
            </a:r>
          </a:p>
        </p:txBody>
      </p:sp>
      <p:sp>
        <p:nvSpPr>
          <p:cNvPr id="5" name="TextBox 4"/>
          <p:cNvSpPr txBox="1"/>
          <p:nvPr/>
        </p:nvSpPr>
        <p:spPr>
          <a:xfrm>
            <a:off x="5798262" y="4921530"/>
            <a:ext cx="1548962" cy="415498"/>
          </a:xfrm>
          <a:prstGeom prst="rect">
            <a:avLst/>
          </a:prstGeom>
          <a:noFill/>
        </p:spPr>
        <p:txBody>
          <a:bodyPr wrap="square" rtlCol="0">
            <a:spAutoFit/>
          </a:bodyPr>
          <a:lstStyle/>
          <a:p>
            <a:r>
              <a:rPr lang="en-US" sz="2100" dirty="0"/>
              <a:t>An Event</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1952575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857250"/>
            <a:ext cx="4860645" cy="5143500"/>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210027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480" y="1825354"/>
            <a:ext cx="4124325" cy="3243851"/>
          </a:xfrm>
          <a:prstGeom prst="rect">
            <a:avLst/>
          </a:prstGeom>
        </p:spPr>
      </p:pic>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2542886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20" y="1382020"/>
            <a:ext cx="4343400" cy="397709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4074708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75" y="857250"/>
            <a:ext cx="2371725" cy="5143500"/>
          </a:xfrm>
          <a:prstGeom prst="rect">
            <a:avLst/>
          </a:prstGeom>
        </p:spPr>
      </p:pic>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44146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45596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3"/>
            <a:ext cx="8229600" cy="1296261"/>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
        <p:nvSpPr>
          <p:cNvPr id="6" name="Rectangle 5"/>
          <p:cNvSpPr/>
          <p:nvPr/>
        </p:nvSpPr>
        <p:spPr>
          <a:xfrm>
            <a:off x="864476" y="2461998"/>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31142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8270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259835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72</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74</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75</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76</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77</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1690615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80</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a:p>
        </p:txBody>
      </p:sp>
    </p:spTree>
    <p:extLst>
      <p:ext uri="{BB962C8B-B14F-4D97-AF65-F5344CB8AC3E}">
        <p14:creationId xmlns:p14="http://schemas.microsoft.com/office/powerpoint/2010/main" val="3454111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83</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84</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85</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3177694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5.6 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88</a:t>
            </a:fld>
            <a:endParaRPr lang="en-US"/>
          </a:p>
        </p:txBody>
      </p:sp>
    </p:spTree>
    <p:extLst>
      <p:ext uri="{BB962C8B-B14F-4D97-AF65-F5344CB8AC3E}">
        <p14:creationId xmlns:p14="http://schemas.microsoft.com/office/powerpoint/2010/main" val="4114676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150428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3297022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spTree>
    <p:extLst>
      <p:ext uri="{BB962C8B-B14F-4D97-AF65-F5344CB8AC3E}">
        <p14:creationId xmlns:p14="http://schemas.microsoft.com/office/powerpoint/2010/main" val="1080144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spTree>
    <p:extLst>
      <p:ext uri="{BB962C8B-B14F-4D97-AF65-F5344CB8AC3E}">
        <p14:creationId xmlns:p14="http://schemas.microsoft.com/office/powerpoint/2010/main" val="2292324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93</a:t>
            </a:fld>
            <a:endParaRPr lang="en-US"/>
          </a:p>
        </p:txBody>
      </p:sp>
    </p:spTree>
    <p:extLst>
      <p:ext uri="{BB962C8B-B14F-4D97-AF65-F5344CB8AC3E}">
        <p14:creationId xmlns:p14="http://schemas.microsoft.com/office/powerpoint/2010/main" val="386489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1456556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95</a:t>
            </a:fld>
            <a:endParaRPr lang="en-US"/>
          </a:p>
        </p:txBody>
      </p:sp>
    </p:spTree>
    <p:extLst>
      <p:ext uri="{BB962C8B-B14F-4D97-AF65-F5344CB8AC3E}">
        <p14:creationId xmlns:p14="http://schemas.microsoft.com/office/powerpoint/2010/main" val="2871737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5.7 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2960684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7963729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1011233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5.8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1796269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27417</TotalTime>
  <Words>11119</Words>
  <Application>Microsoft Macintosh PowerPoint</Application>
  <PresentationFormat>On-screen Show (4:3)</PresentationFormat>
  <Paragraphs>1052</Paragraphs>
  <Slides>102</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Ubuntu</vt:lpstr>
      <vt:lpstr>Office Theme</vt:lpstr>
      <vt:lpstr>Practical Messaging</vt:lpstr>
      <vt:lpstr>Who are you?</vt:lpstr>
      <vt:lpstr>PowerPoint Presentation</vt:lpstr>
      <vt:lpstr>Day One Agenda</vt:lpstr>
      <vt:lpstr>When do you get to write code?</vt:lpstr>
      <vt:lpstr>Prerequisites</vt:lpstr>
      <vt:lpstr>Exercise Code</vt:lpstr>
      <vt:lpstr>PowerPoint Presentation</vt:lpstr>
      <vt:lpstr>1.Distributed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Microservices</vt:lpstr>
      <vt:lpstr>Microservices are partitions of software</vt:lpstr>
      <vt:lpstr>The Price of Distribution</vt:lpstr>
      <vt:lpstr>PowerPoint Presentation</vt:lpstr>
      <vt:lpstr>2.Integration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3.Request driven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4.Event driven architectures</vt:lpstr>
      <vt:lpstr>PowerPoint Presentation</vt:lpstr>
      <vt:lpstr>PowerPoint Presentation</vt:lpstr>
      <vt:lpstr>PowerPoint Presentation</vt:lpstr>
      <vt:lpstr>PowerPoint Presentation</vt:lpstr>
      <vt:lpstr>Contrasting requests and events</vt:lpstr>
      <vt:lpstr>PowerPoint Presentation</vt:lpstr>
      <vt:lpstr>5.Messaging patterns</vt:lpstr>
      <vt:lpstr>PowerPoint Presentation</vt:lpstr>
      <vt:lpstr>PowerPoint Presentation</vt:lpstr>
      <vt:lpstr>PowerPoint Presentation</vt:lpstr>
      <vt:lpstr>5.1 types of messages </vt:lpstr>
      <vt:lpstr>Command Message</vt:lpstr>
      <vt:lpstr>Document Message</vt:lpstr>
      <vt:lpstr>Event Message</vt:lpstr>
      <vt:lpstr>Request-Reply</vt:lpstr>
      <vt:lpstr>Command or Event?</vt:lpstr>
      <vt:lpstr>PowerPoint Presentation</vt:lpstr>
      <vt:lpstr>PowerPoint Presentation</vt:lpstr>
      <vt:lpstr>PowerPoint Presentation</vt:lpstr>
      <vt:lpstr>PowerPoint Presentation</vt:lpstr>
      <vt:lpstr>PowerPoint Presentation</vt:lpstr>
      <vt:lpstr>5.2 A Message</vt:lpstr>
      <vt:lpstr>Message Construction</vt:lpstr>
      <vt:lpstr>5.3 channels</vt:lpstr>
      <vt:lpstr>Channels</vt:lpstr>
      <vt:lpstr>Point-to-Point Channel</vt:lpstr>
      <vt:lpstr>Datatype Channel</vt:lpstr>
      <vt:lpstr>Publish-Subscribe Channel</vt:lpstr>
      <vt:lpstr>Dead Letter Channel</vt:lpstr>
      <vt:lpstr>Invalid Message Channel</vt:lpstr>
      <vt:lpstr>5.4 endpoints</vt:lpstr>
      <vt:lpstr>Message Endpoint</vt:lpstr>
      <vt:lpstr>Messaging Gateway</vt:lpstr>
      <vt:lpstr>5.5 The Message PuMP</vt:lpstr>
      <vt:lpstr>PowerPoint Presentation</vt:lpstr>
      <vt:lpstr>Translate and Dispatch</vt:lpstr>
      <vt:lpstr>Polling Consumer</vt:lpstr>
      <vt:lpstr>Event Driven Consumer</vt:lpstr>
      <vt:lpstr>Service Activator</vt:lpstr>
      <vt:lpstr>Competing Consumers</vt:lpstr>
      <vt:lpstr>5.6 Pipelines</vt:lpstr>
      <vt:lpstr>Pipes and Filters</vt:lpstr>
      <vt:lpstr>Content Based Router</vt:lpstr>
      <vt:lpstr>Dynamic Router</vt:lpstr>
      <vt:lpstr>Recipient List</vt:lpstr>
      <vt:lpstr>Splitter</vt:lpstr>
      <vt:lpstr>Aggregator</vt:lpstr>
      <vt:lpstr>Resequencer</vt:lpstr>
      <vt:lpstr>5.7 Transformation</vt:lpstr>
      <vt:lpstr>Message Translator</vt:lpstr>
      <vt:lpstr>Content Enricher</vt:lpstr>
      <vt:lpstr>5.8 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456</cp:revision>
  <dcterms:created xsi:type="dcterms:W3CDTF">2012-05-22T19:34:54Z</dcterms:created>
  <dcterms:modified xsi:type="dcterms:W3CDTF">2022-08-30T09:59:51Z</dcterms:modified>
</cp:coreProperties>
</file>